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90" d="100"/>
          <a:sy n="90" d="100"/>
        </p:scale>
        <p:origin x="666" y="2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6108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79026" y="736163"/>
            <a:ext cx="7585948" cy="1558052"/>
          </a:xfrm>
          <a:prstGeom prst="rect">
            <a:avLst/>
          </a:prstGeom>
          <a:noFill/>
          <a:ln/>
        </p:spPr>
        <p:txBody>
          <a:bodyPr wrap="square" rtlCol="0" anchor="t"/>
          <a:lstStyle/>
          <a:p>
            <a:pPr marL="0" indent="0">
              <a:lnSpc>
                <a:spcPts val="6135"/>
              </a:lnSpc>
              <a:buNone/>
            </a:pPr>
            <a:r>
              <a:rPr lang="en-US" sz="4908" b="1" dirty="0">
                <a:solidFill>
                  <a:srgbClr val="396AF1"/>
                </a:solidFill>
                <a:latin typeface="Barlow" pitchFamily="34" charset="0"/>
                <a:ea typeface="Barlow" pitchFamily="34" charset="-122"/>
                <a:cs typeface="Barlow" pitchFamily="34" charset="-120"/>
              </a:rPr>
              <a:t>Introduction to Bioinformatics</a:t>
            </a:r>
            <a:endParaRPr lang="en-US" sz="4908" dirty="0"/>
          </a:p>
        </p:txBody>
      </p:sp>
      <p:sp>
        <p:nvSpPr>
          <p:cNvPr id="6" name="Text 2"/>
          <p:cNvSpPr/>
          <p:nvPr/>
        </p:nvSpPr>
        <p:spPr>
          <a:xfrm>
            <a:off x="779026" y="2605802"/>
            <a:ext cx="7585948" cy="2326958"/>
          </a:xfrm>
          <a:prstGeom prst="rect">
            <a:avLst/>
          </a:prstGeom>
          <a:noFill/>
          <a:ln/>
        </p:spPr>
        <p:txBody>
          <a:bodyPr wrap="square" rtlCol="0" anchor="t"/>
          <a:lstStyle/>
          <a:p>
            <a:pPr marL="0" indent="0">
              <a:lnSpc>
                <a:spcPts val="2618"/>
              </a:lnSpc>
              <a:buNone/>
            </a:pPr>
            <a:r>
              <a:rPr lang="en-US" sz="1636" dirty="0">
                <a:solidFill>
                  <a:srgbClr val="272525"/>
                </a:solidFill>
                <a:latin typeface="Montserrat" pitchFamily="34" charset="0"/>
                <a:ea typeface="Montserrat" pitchFamily="34" charset="-122"/>
                <a:cs typeface="Montserrat" pitchFamily="34" charset="-120"/>
              </a:rPr>
              <a:t>Bioinformatics is an interdisciplinary field that combines biology, computer science, and mathematics to analyze and interpret biological data. It involves the development and application of computational tools to understand biological processes, from the molecular level to complex systems. This field plays a crucial role in modern biological research, enabling scientists to make sense of large datasets, understand genetic variations, and analyze biological sequences.</a:t>
            </a:r>
            <a:endParaRPr lang="en-US" sz="1636" dirty="0"/>
          </a:p>
        </p:txBody>
      </p:sp>
      <p:sp>
        <p:nvSpPr>
          <p:cNvPr id="7" name="Text 3"/>
          <p:cNvSpPr/>
          <p:nvPr/>
        </p:nvSpPr>
        <p:spPr>
          <a:xfrm>
            <a:off x="779026" y="5417701"/>
            <a:ext cx="7585948" cy="2326958"/>
          </a:xfrm>
          <a:prstGeom prst="rect">
            <a:avLst/>
          </a:prstGeom>
          <a:noFill/>
          <a:ln/>
        </p:spPr>
        <p:txBody>
          <a:bodyPr wrap="square" rtlCol="0" anchor="t"/>
          <a:lstStyle/>
          <a:p>
            <a:pPr marL="0" indent="0">
              <a:lnSpc>
                <a:spcPts val="2618"/>
              </a:lnSpc>
              <a:buNone/>
            </a:pPr>
            <a:r>
              <a:rPr lang="en-US" sz="1636" dirty="0">
                <a:solidFill>
                  <a:srgbClr val="272525"/>
                </a:solidFill>
                <a:latin typeface="Montserrat" pitchFamily="34" charset="0"/>
                <a:ea typeface="Montserrat" pitchFamily="34" charset="-122"/>
                <a:cs typeface="Montserrat" pitchFamily="34" charset="-120"/>
              </a:rPr>
              <a:t>With the ever-growing volume of biological data, bioinformatics tools are essential for organizing, visualizing, and interpreting complex information. Bioinformatics has applications in genomics, proteomics, structural biology, and evolutionary biology. By leveraging computational techniques, researchers in bioinformatics contribute to diverse areas such as drug discovery, personalized medicine, and ecological modeling.</a:t>
            </a:r>
            <a:endParaRPr lang="en-US" sz="1636"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508052" y="528757"/>
            <a:ext cx="5368528" cy="600908"/>
          </a:xfrm>
          <a:prstGeom prst="rect">
            <a:avLst/>
          </a:prstGeom>
          <a:noFill/>
          <a:ln/>
        </p:spPr>
        <p:txBody>
          <a:bodyPr wrap="none" rtlCol="0" anchor="t"/>
          <a:lstStyle/>
          <a:p>
            <a:pPr marL="0" indent="0">
              <a:lnSpc>
                <a:spcPts val="4731"/>
              </a:lnSpc>
              <a:buNone/>
            </a:pPr>
            <a:r>
              <a:rPr lang="en-US" sz="3785" b="1" dirty="0">
                <a:solidFill>
                  <a:srgbClr val="396AF1"/>
                </a:solidFill>
                <a:latin typeface="Barlow" pitchFamily="34" charset="0"/>
                <a:ea typeface="Barlow" pitchFamily="34" charset="-122"/>
                <a:cs typeface="Barlow" pitchFamily="34" charset="-120"/>
              </a:rPr>
              <a:t>Conclusion and Summary</a:t>
            </a:r>
            <a:endParaRPr lang="en-US" sz="3785" dirty="0"/>
          </a:p>
        </p:txBody>
      </p:sp>
      <p:sp>
        <p:nvSpPr>
          <p:cNvPr id="5" name="Text 2"/>
          <p:cNvSpPr/>
          <p:nvPr/>
        </p:nvSpPr>
        <p:spPr>
          <a:xfrm>
            <a:off x="2508052" y="1514237"/>
            <a:ext cx="9614297" cy="1845945"/>
          </a:xfrm>
          <a:prstGeom prst="rect">
            <a:avLst/>
          </a:prstGeom>
          <a:noFill/>
          <a:ln/>
        </p:spPr>
        <p:txBody>
          <a:bodyPr wrap="square" rtlCol="0" anchor="t"/>
          <a:lstStyle/>
          <a:p>
            <a:pPr marL="0" indent="0">
              <a:lnSpc>
                <a:spcPts val="2423"/>
              </a:lnSpc>
              <a:buNone/>
            </a:pPr>
            <a:r>
              <a:rPr lang="en-US" sz="1514" dirty="0">
                <a:solidFill>
                  <a:srgbClr val="272525"/>
                </a:solidFill>
                <a:latin typeface="Montserrat" pitchFamily="34" charset="0"/>
                <a:ea typeface="Montserrat" pitchFamily="34" charset="-122"/>
                <a:cs typeface="Montserrat" pitchFamily="34" charset="-120"/>
              </a:rPr>
              <a:t>Bioinformatics is an ever-evolving field that plays a critical role in advancing various scientific and medical disciplines. With its applications in genetics, genomics, drug discovery, and comparative genomics, bioinformatics has proven to be indispensable in understanding the complexities of biological systems. The comprehensive analysis and interpretation of biological data have contributed significantly to the progress of evolutionary biology, unlocking new insights into the mechanisms of life.</a:t>
            </a:r>
            <a:endParaRPr lang="en-US" sz="1514" dirty="0"/>
          </a:p>
        </p:txBody>
      </p:sp>
      <p:sp>
        <p:nvSpPr>
          <p:cNvPr id="6" name="Text 3"/>
          <p:cNvSpPr/>
          <p:nvPr/>
        </p:nvSpPr>
        <p:spPr>
          <a:xfrm>
            <a:off x="2508052" y="3576399"/>
            <a:ext cx="9614297" cy="1230630"/>
          </a:xfrm>
          <a:prstGeom prst="rect">
            <a:avLst/>
          </a:prstGeom>
          <a:noFill/>
          <a:ln/>
        </p:spPr>
        <p:txBody>
          <a:bodyPr wrap="square" rtlCol="0" anchor="t"/>
          <a:lstStyle/>
          <a:p>
            <a:pPr marL="0" indent="0">
              <a:lnSpc>
                <a:spcPts val="2423"/>
              </a:lnSpc>
              <a:buNone/>
            </a:pPr>
            <a:r>
              <a:rPr lang="en-US" sz="1514" dirty="0">
                <a:solidFill>
                  <a:srgbClr val="272525"/>
                </a:solidFill>
                <a:latin typeface="Montserrat" pitchFamily="34" charset="0"/>
                <a:ea typeface="Montserrat" pitchFamily="34" charset="-122"/>
                <a:cs typeface="Montserrat" pitchFamily="34" charset="-120"/>
              </a:rPr>
              <a:t>By harnessing cutting-edge tools and databases, bioinformatics enables researchers to elucidate intricate biological phenomena and uncover hidden patterns within vast datasets. However, despite its invaluable contributions, bioinformatics also faces challenges and limitations, including data quality issues and the need for enhanced computational infrastructure.</a:t>
            </a:r>
            <a:endParaRPr lang="en-US" sz="1514" dirty="0"/>
          </a:p>
        </p:txBody>
      </p:sp>
      <p:sp>
        <p:nvSpPr>
          <p:cNvPr id="8" name="Text 5"/>
          <p:cNvSpPr/>
          <p:nvPr/>
        </p:nvSpPr>
        <p:spPr>
          <a:xfrm>
            <a:off x="2508052" y="5484733"/>
            <a:ext cx="9614297" cy="1230630"/>
          </a:xfrm>
          <a:prstGeom prst="rect">
            <a:avLst/>
          </a:prstGeom>
          <a:noFill/>
          <a:ln/>
        </p:spPr>
        <p:txBody>
          <a:bodyPr wrap="square" rtlCol="0" anchor="t"/>
          <a:lstStyle/>
          <a:p>
            <a:pPr marL="0" indent="0">
              <a:lnSpc>
                <a:spcPts val="2423"/>
              </a:lnSpc>
              <a:buNone/>
            </a:pPr>
            <a:r>
              <a:rPr lang="en-US" sz="1514" dirty="0">
                <a:solidFill>
                  <a:srgbClr val="272525"/>
                </a:solidFill>
                <a:latin typeface="Montserrat" pitchFamily="34" charset="0"/>
                <a:ea typeface="Montserrat" pitchFamily="34" charset="-122"/>
                <a:cs typeface="Montserrat" pitchFamily="34" charset="-120"/>
              </a:rPr>
              <a:t>In summary, bioinformatics stands at the forefront of scientific innovation, driving groundbreaking discoveries and paving the way for a deeper understanding of life's fundamental processes. Its interdisciplinary nature and impactful applications position bioinformatics as a cornerstone of modern biological research, with boundless potential for future exploration and discovery.</a:t>
            </a:r>
            <a:endParaRPr lang="en-US" sz="1514"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1000"/>
                                        <p:tgtEl>
                                          <p:spTgt spid="8"/>
                                        </p:tgtEl>
                                      </p:cBhvr>
                                    </p:animEffect>
                                    <p:anim calcmode="lin" valueType="num">
                                      <p:cBhvr>
                                        <p:cTn id="27" dur="1000" fill="hold"/>
                                        <p:tgtEl>
                                          <p:spTgt spid="8"/>
                                        </p:tgtEl>
                                        <p:attrNameLst>
                                          <p:attrName>ppt_x</p:attrName>
                                        </p:attrNameLst>
                                      </p:cBhvr>
                                      <p:tavLst>
                                        <p:tav tm="0">
                                          <p:val>
                                            <p:strVal val="#ppt_x"/>
                                          </p:val>
                                        </p:tav>
                                        <p:tav tm="100000">
                                          <p:val>
                                            <p:strVal val="#ppt_x"/>
                                          </p:val>
                                        </p:tav>
                                      </p:tavLst>
                                    </p:anim>
                                    <p:anim calcmode="lin" valueType="num">
                                      <p:cBhvr>
                                        <p:cTn id="28"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797612" y="496967"/>
            <a:ext cx="4821793" cy="564594"/>
          </a:xfrm>
          <a:prstGeom prst="rect">
            <a:avLst/>
          </a:prstGeom>
          <a:noFill/>
          <a:ln/>
        </p:spPr>
        <p:txBody>
          <a:bodyPr wrap="none" rtlCol="0" anchor="t"/>
          <a:lstStyle/>
          <a:p>
            <a:pPr marL="0" indent="0">
              <a:lnSpc>
                <a:spcPts val="4446"/>
              </a:lnSpc>
              <a:buNone/>
            </a:pPr>
            <a:r>
              <a:rPr lang="en-US" sz="3557" b="1" dirty="0">
                <a:solidFill>
                  <a:srgbClr val="396AF1"/>
                </a:solidFill>
                <a:latin typeface="Barlow" pitchFamily="34" charset="0"/>
                <a:ea typeface="Barlow" pitchFamily="34" charset="-122"/>
                <a:cs typeface="Barlow" pitchFamily="34" charset="-120"/>
              </a:rPr>
              <a:t>Interdisciplinary Nature </a:t>
            </a:r>
            <a:endParaRPr lang="en-US" sz="3557" dirty="0"/>
          </a:p>
        </p:txBody>
      </p:sp>
      <p:sp>
        <p:nvSpPr>
          <p:cNvPr id="5" name="Shape 2"/>
          <p:cNvSpPr/>
          <p:nvPr/>
        </p:nvSpPr>
        <p:spPr>
          <a:xfrm>
            <a:off x="2797612" y="1422916"/>
            <a:ext cx="4427339" cy="3064550"/>
          </a:xfrm>
          <a:prstGeom prst="roundRect">
            <a:avLst>
              <a:gd name="adj" fmla="val 3538"/>
            </a:avLst>
          </a:prstGeom>
          <a:solidFill>
            <a:srgbClr val="EEEFF5"/>
          </a:solidFill>
          <a:ln/>
        </p:spPr>
      </p:sp>
      <p:sp>
        <p:nvSpPr>
          <p:cNvPr id="6" name="Text 3"/>
          <p:cNvSpPr/>
          <p:nvPr/>
        </p:nvSpPr>
        <p:spPr>
          <a:xfrm>
            <a:off x="2978229" y="1603534"/>
            <a:ext cx="3000851" cy="282297"/>
          </a:xfrm>
          <a:prstGeom prst="rect">
            <a:avLst/>
          </a:prstGeom>
          <a:noFill/>
          <a:ln/>
        </p:spPr>
        <p:txBody>
          <a:bodyPr wrap="none" rtlCol="0" anchor="t"/>
          <a:lstStyle/>
          <a:p>
            <a:pPr marL="0" indent="0">
              <a:lnSpc>
                <a:spcPts val="2223"/>
              </a:lnSpc>
              <a:buNone/>
            </a:pPr>
            <a:r>
              <a:rPr lang="en-US" sz="1779" b="1" dirty="0">
                <a:solidFill>
                  <a:srgbClr val="396AF1"/>
                </a:solidFill>
                <a:latin typeface="Barlow" pitchFamily="34" charset="0"/>
                <a:ea typeface="Barlow" pitchFamily="34" charset="-122"/>
                <a:cs typeface="Barlow" pitchFamily="34" charset="-120"/>
              </a:rPr>
              <a:t>Understanding Bioinformatics</a:t>
            </a:r>
            <a:endParaRPr lang="en-US" sz="1779" dirty="0"/>
          </a:p>
        </p:txBody>
      </p:sp>
      <p:sp>
        <p:nvSpPr>
          <p:cNvPr id="7" name="Text 4"/>
          <p:cNvSpPr/>
          <p:nvPr/>
        </p:nvSpPr>
        <p:spPr>
          <a:xfrm>
            <a:off x="2978229" y="1994178"/>
            <a:ext cx="4066103" cy="2023586"/>
          </a:xfrm>
          <a:prstGeom prst="rect">
            <a:avLst/>
          </a:prstGeom>
          <a:noFill/>
          <a:ln/>
        </p:spPr>
        <p:txBody>
          <a:bodyPr wrap="square" rtlCol="0" anchor="t"/>
          <a:lstStyle/>
          <a:p>
            <a:pPr marL="0" indent="0">
              <a:lnSpc>
                <a:spcPts val="2277"/>
              </a:lnSpc>
              <a:buNone/>
            </a:pPr>
            <a:r>
              <a:rPr lang="en-US" sz="1423" dirty="0">
                <a:solidFill>
                  <a:srgbClr val="272525"/>
                </a:solidFill>
                <a:latin typeface="Montserrat" pitchFamily="34" charset="0"/>
                <a:ea typeface="Montserrat" pitchFamily="34" charset="-122"/>
                <a:cs typeface="Montserrat" pitchFamily="34" charset="-120"/>
              </a:rPr>
              <a:t>Bioinformatics is the interdisciplinary field that combines biology, computer science, and information technology. It involves the application of computational techniques to analyze and interpret biological data, ranging from DNA sequences to complex biological systems.</a:t>
            </a:r>
            <a:endParaRPr lang="en-US" sz="1423" dirty="0"/>
          </a:p>
        </p:txBody>
      </p:sp>
      <p:sp>
        <p:nvSpPr>
          <p:cNvPr id="8" name="Shape 5"/>
          <p:cNvSpPr/>
          <p:nvPr/>
        </p:nvSpPr>
        <p:spPr>
          <a:xfrm>
            <a:off x="7405568" y="1422916"/>
            <a:ext cx="4427339" cy="3064550"/>
          </a:xfrm>
          <a:prstGeom prst="roundRect">
            <a:avLst>
              <a:gd name="adj" fmla="val 3538"/>
            </a:avLst>
          </a:prstGeom>
          <a:solidFill>
            <a:srgbClr val="EEEFF5"/>
          </a:solidFill>
          <a:ln/>
        </p:spPr>
      </p:sp>
      <p:sp>
        <p:nvSpPr>
          <p:cNvPr id="9" name="Text 6"/>
          <p:cNvSpPr/>
          <p:nvPr/>
        </p:nvSpPr>
        <p:spPr>
          <a:xfrm>
            <a:off x="7586186" y="1603534"/>
            <a:ext cx="3097292" cy="282297"/>
          </a:xfrm>
          <a:prstGeom prst="rect">
            <a:avLst/>
          </a:prstGeom>
          <a:noFill/>
          <a:ln/>
        </p:spPr>
        <p:txBody>
          <a:bodyPr wrap="none" rtlCol="0" anchor="t"/>
          <a:lstStyle/>
          <a:p>
            <a:pPr marL="0" indent="0">
              <a:lnSpc>
                <a:spcPts val="2223"/>
              </a:lnSpc>
              <a:buNone/>
            </a:pPr>
            <a:r>
              <a:rPr lang="en-US" sz="1779" b="1" dirty="0">
                <a:solidFill>
                  <a:srgbClr val="396AF1"/>
                </a:solidFill>
                <a:latin typeface="Barlow" pitchFamily="34" charset="0"/>
                <a:ea typeface="Barlow" pitchFamily="34" charset="-122"/>
                <a:cs typeface="Barlow" pitchFamily="34" charset="-120"/>
              </a:rPr>
              <a:t>Data Management and Analysis</a:t>
            </a:r>
            <a:endParaRPr lang="en-US" sz="1779" dirty="0"/>
          </a:p>
        </p:txBody>
      </p:sp>
      <p:sp>
        <p:nvSpPr>
          <p:cNvPr id="10" name="Text 7"/>
          <p:cNvSpPr/>
          <p:nvPr/>
        </p:nvSpPr>
        <p:spPr>
          <a:xfrm>
            <a:off x="7586186" y="1994178"/>
            <a:ext cx="4066103" cy="2312670"/>
          </a:xfrm>
          <a:prstGeom prst="rect">
            <a:avLst/>
          </a:prstGeom>
          <a:noFill/>
          <a:ln/>
        </p:spPr>
        <p:txBody>
          <a:bodyPr wrap="square" rtlCol="0" anchor="t"/>
          <a:lstStyle/>
          <a:p>
            <a:pPr marL="0" indent="0">
              <a:lnSpc>
                <a:spcPts val="2277"/>
              </a:lnSpc>
              <a:buNone/>
            </a:pPr>
            <a:r>
              <a:rPr lang="en-US" sz="1423" dirty="0">
                <a:solidFill>
                  <a:srgbClr val="272525"/>
                </a:solidFill>
                <a:latin typeface="Montserrat" pitchFamily="34" charset="0"/>
                <a:ea typeface="Montserrat" pitchFamily="34" charset="-122"/>
                <a:cs typeface="Montserrat" pitchFamily="34" charset="-120"/>
              </a:rPr>
              <a:t>The scope of bioinformatics encompasses the management and analysis of large biological datasets, including genetic sequences, protein structures, and gene expression profiles. It aims to extract meaningful insights from these data to better understand biological processes and diseases.</a:t>
            </a:r>
            <a:endParaRPr lang="en-US" sz="1423" dirty="0"/>
          </a:p>
        </p:txBody>
      </p:sp>
      <p:sp>
        <p:nvSpPr>
          <p:cNvPr id="11" name="Shape 8"/>
          <p:cNvSpPr/>
          <p:nvPr/>
        </p:nvSpPr>
        <p:spPr>
          <a:xfrm>
            <a:off x="2797612" y="4668083"/>
            <a:ext cx="4427339" cy="3064550"/>
          </a:xfrm>
          <a:prstGeom prst="roundRect">
            <a:avLst>
              <a:gd name="adj" fmla="val 3538"/>
            </a:avLst>
          </a:prstGeom>
          <a:solidFill>
            <a:srgbClr val="EEEFF5"/>
          </a:solidFill>
          <a:ln/>
        </p:spPr>
      </p:sp>
      <p:sp>
        <p:nvSpPr>
          <p:cNvPr id="12" name="Text 9"/>
          <p:cNvSpPr/>
          <p:nvPr/>
        </p:nvSpPr>
        <p:spPr>
          <a:xfrm>
            <a:off x="2978229" y="4848701"/>
            <a:ext cx="3076694" cy="282297"/>
          </a:xfrm>
          <a:prstGeom prst="rect">
            <a:avLst/>
          </a:prstGeom>
          <a:noFill/>
          <a:ln/>
        </p:spPr>
        <p:txBody>
          <a:bodyPr wrap="none" rtlCol="0" anchor="t"/>
          <a:lstStyle/>
          <a:p>
            <a:pPr marL="0" indent="0">
              <a:lnSpc>
                <a:spcPts val="2223"/>
              </a:lnSpc>
              <a:buNone/>
            </a:pPr>
            <a:r>
              <a:rPr lang="en-US" sz="1779" b="1" dirty="0">
                <a:solidFill>
                  <a:srgbClr val="396AF1"/>
                </a:solidFill>
                <a:latin typeface="Barlow" pitchFamily="34" charset="0"/>
                <a:ea typeface="Barlow" pitchFamily="34" charset="-122"/>
                <a:cs typeface="Barlow" pitchFamily="34" charset="-120"/>
              </a:rPr>
              <a:t>Biological Databases and Tools</a:t>
            </a:r>
            <a:endParaRPr lang="en-US" sz="1779" dirty="0"/>
          </a:p>
        </p:txBody>
      </p:sp>
      <p:sp>
        <p:nvSpPr>
          <p:cNvPr id="13" name="Text 10"/>
          <p:cNvSpPr/>
          <p:nvPr/>
        </p:nvSpPr>
        <p:spPr>
          <a:xfrm>
            <a:off x="2978229" y="5239345"/>
            <a:ext cx="4066103" cy="2023586"/>
          </a:xfrm>
          <a:prstGeom prst="rect">
            <a:avLst/>
          </a:prstGeom>
          <a:noFill/>
          <a:ln/>
        </p:spPr>
        <p:txBody>
          <a:bodyPr wrap="square" rtlCol="0" anchor="t"/>
          <a:lstStyle/>
          <a:p>
            <a:pPr marL="0" indent="0">
              <a:lnSpc>
                <a:spcPts val="2277"/>
              </a:lnSpc>
              <a:buNone/>
            </a:pPr>
            <a:r>
              <a:rPr lang="en-US" sz="1423" dirty="0">
                <a:solidFill>
                  <a:srgbClr val="272525"/>
                </a:solidFill>
                <a:latin typeface="Montserrat" pitchFamily="34" charset="0"/>
                <a:ea typeface="Montserrat" pitchFamily="34" charset="-122"/>
                <a:cs typeface="Montserrat" pitchFamily="34" charset="-120"/>
              </a:rPr>
              <a:t>Bioinformatics also involves the development and utilization of biological databases, algorithms, and software tools to support research in genomics, proteomics, and other life science disciplines. These resources are essential for storing, retrieving, and analyzing biological information.</a:t>
            </a:r>
            <a:endParaRPr lang="en-US" sz="1423" dirty="0"/>
          </a:p>
        </p:txBody>
      </p:sp>
      <p:sp>
        <p:nvSpPr>
          <p:cNvPr id="14" name="Shape 11"/>
          <p:cNvSpPr/>
          <p:nvPr/>
        </p:nvSpPr>
        <p:spPr>
          <a:xfrm>
            <a:off x="7405568" y="4668083"/>
            <a:ext cx="4427339" cy="3064550"/>
          </a:xfrm>
          <a:prstGeom prst="roundRect">
            <a:avLst>
              <a:gd name="adj" fmla="val 3538"/>
            </a:avLst>
          </a:prstGeom>
          <a:solidFill>
            <a:srgbClr val="EEEFF5"/>
          </a:solidFill>
          <a:ln/>
        </p:spPr>
      </p:sp>
      <p:sp>
        <p:nvSpPr>
          <p:cNvPr id="15" name="Text 12"/>
          <p:cNvSpPr/>
          <p:nvPr/>
        </p:nvSpPr>
        <p:spPr>
          <a:xfrm>
            <a:off x="7586186" y="4848701"/>
            <a:ext cx="3085028" cy="282297"/>
          </a:xfrm>
          <a:prstGeom prst="rect">
            <a:avLst/>
          </a:prstGeom>
          <a:noFill/>
          <a:ln/>
        </p:spPr>
        <p:txBody>
          <a:bodyPr wrap="none" rtlCol="0" anchor="t"/>
          <a:lstStyle/>
          <a:p>
            <a:pPr marL="0" indent="0">
              <a:lnSpc>
                <a:spcPts val="2223"/>
              </a:lnSpc>
              <a:buNone/>
            </a:pPr>
            <a:r>
              <a:rPr lang="en-US" sz="1779" b="1" dirty="0">
                <a:solidFill>
                  <a:srgbClr val="396AF1"/>
                </a:solidFill>
                <a:latin typeface="Barlow" pitchFamily="34" charset="0"/>
                <a:ea typeface="Barlow" pitchFamily="34" charset="-122"/>
                <a:cs typeface="Barlow" pitchFamily="34" charset="-120"/>
              </a:rPr>
              <a:t>Integration with Biotechnology</a:t>
            </a:r>
            <a:endParaRPr lang="en-US" sz="1779" dirty="0"/>
          </a:p>
        </p:txBody>
      </p:sp>
      <p:sp>
        <p:nvSpPr>
          <p:cNvPr id="16" name="Text 13"/>
          <p:cNvSpPr/>
          <p:nvPr/>
        </p:nvSpPr>
        <p:spPr>
          <a:xfrm>
            <a:off x="7586186" y="5239345"/>
            <a:ext cx="4066103" cy="2312670"/>
          </a:xfrm>
          <a:prstGeom prst="rect">
            <a:avLst/>
          </a:prstGeom>
          <a:noFill/>
          <a:ln/>
        </p:spPr>
        <p:txBody>
          <a:bodyPr wrap="square" rtlCol="0" anchor="t"/>
          <a:lstStyle/>
          <a:p>
            <a:pPr marL="0" indent="0">
              <a:lnSpc>
                <a:spcPts val="2277"/>
              </a:lnSpc>
              <a:buNone/>
            </a:pPr>
            <a:r>
              <a:rPr lang="en-US" sz="1423" dirty="0">
                <a:solidFill>
                  <a:srgbClr val="272525"/>
                </a:solidFill>
                <a:latin typeface="Montserrat" pitchFamily="34" charset="0"/>
                <a:ea typeface="Montserrat" pitchFamily="34" charset="-122"/>
                <a:cs typeface="Montserrat" pitchFamily="34" charset="-120"/>
              </a:rPr>
              <a:t>The field of bioinformatics plays a crucial role in supporting advancements in biotechnology, personalized medicine, and precision agriculture. By harnessing the power of computational analysis, it enables the discovery of new drugs, the development of diagnostic tests, and the optimization of agricultural practices.</a:t>
            </a:r>
            <a:endParaRPr lang="en-US" sz="1423"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anim calcmode="lin" valueType="num">
                                      <p:cBhvr additive="base">
                                        <p:cTn id="41" dur="500" fill="hold"/>
                                        <p:tgtEl>
                                          <p:spTgt spid="13"/>
                                        </p:tgtEl>
                                        <p:attrNameLst>
                                          <p:attrName>ppt_x</p:attrName>
                                        </p:attrNameLst>
                                      </p:cBhvr>
                                      <p:tavLst>
                                        <p:tav tm="0">
                                          <p:val>
                                            <p:strVal val="#ppt_x"/>
                                          </p:val>
                                        </p:tav>
                                        <p:tav tm="100000">
                                          <p:val>
                                            <p:strVal val="#ppt_x"/>
                                          </p:val>
                                        </p:tav>
                                      </p:tavLst>
                                    </p:anim>
                                    <p:anim calcmode="lin" valueType="num">
                                      <p:cBhvr additive="base">
                                        <p:cTn id="4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500" fill="hold"/>
                                        <p:tgtEl>
                                          <p:spTgt spid="14"/>
                                        </p:tgtEl>
                                        <p:attrNameLst>
                                          <p:attrName>ppt_x</p:attrName>
                                        </p:attrNameLst>
                                      </p:cBhvr>
                                      <p:tavLst>
                                        <p:tav tm="0">
                                          <p:val>
                                            <p:strVal val="#ppt_x"/>
                                          </p:val>
                                        </p:tav>
                                        <p:tav tm="100000">
                                          <p:val>
                                            <p:strVal val="#ppt_x"/>
                                          </p:val>
                                        </p:tav>
                                      </p:tavLst>
                                    </p:anim>
                                    <p:anim calcmode="lin" valueType="num">
                                      <p:cBhvr additive="base">
                                        <p:cTn id="48" dur="500" fill="hold"/>
                                        <p:tgtEl>
                                          <p:spTgt spid="14"/>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 calcmode="lin" valueType="num">
                                      <p:cBhvr additive="base">
                                        <p:cTn id="51" dur="500" fill="hold"/>
                                        <p:tgtEl>
                                          <p:spTgt spid="15"/>
                                        </p:tgtEl>
                                        <p:attrNameLst>
                                          <p:attrName>ppt_x</p:attrName>
                                        </p:attrNameLst>
                                      </p:cBhvr>
                                      <p:tavLst>
                                        <p:tav tm="0">
                                          <p:val>
                                            <p:strVal val="#ppt_x"/>
                                          </p:val>
                                        </p:tav>
                                        <p:tav tm="100000">
                                          <p:val>
                                            <p:strVal val="#ppt_x"/>
                                          </p:val>
                                        </p:tav>
                                      </p:tavLst>
                                    </p:anim>
                                    <p:anim calcmode="lin" valueType="num">
                                      <p:cBhvr additive="base">
                                        <p:cTn id="52" dur="500" fill="hold"/>
                                        <p:tgtEl>
                                          <p:spTgt spid="15"/>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additive="base">
                                        <p:cTn id="55" dur="500" fill="hold"/>
                                        <p:tgtEl>
                                          <p:spTgt spid="16"/>
                                        </p:tgtEl>
                                        <p:attrNameLst>
                                          <p:attrName>ppt_x</p:attrName>
                                        </p:attrNameLst>
                                      </p:cBhvr>
                                      <p:tavLst>
                                        <p:tav tm="0">
                                          <p:val>
                                            <p:strVal val="#ppt_x"/>
                                          </p:val>
                                        </p:tav>
                                        <p:tav tm="100000">
                                          <p:val>
                                            <p:strVal val="#ppt_x"/>
                                          </p:val>
                                        </p:tav>
                                      </p:tavLst>
                                    </p:anim>
                                    <p:anim calcmode="lin" valueType="num">
                                      <p:cBhvr additive="base">
                                        <p:cTn id="5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9" grpId="0" animBg="1"/>
      <p:bldP spid="10" grpId="0" animBg="1"/>
      <p:bldP spid="12" grpId="0" animBg="1"/>
      <p:bldP spid="13" grpId="0" animBg="1"/>
      <p:bldP spid="15" grpId="0" animBg="1"/>
      <p:bldP spid="1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96992" y="955834"/>
            <a:ext cx="7750016" cy="1161574"/>
          </a:xfrm>
          <a:prstGeom prst="rect">
            <a:avLst/>
          </a:prstGeom>
          <a:noFill/>
          <a:ln/>
        </p:spPr>
        <p:txBody>
          <a:bodyPr wrap="square" rtlCol="0" anchor="t"/>
          <a:lstStyle/>
          <a:p>
            <a:pPr marL="0" indent="0">
              <a:lnSpc>
                <a:spcPts val="4574"/>
              </a:lnSpc>
              <a:buNone/>
            </a:pPr>
            <a:r>
              <a:rPr lang="en-US" sz="3659" b="1" dirty="0">
                <a:solidFill>
                  <a:srgbClr val="396AF1"/>
                </a:solidFill>
                <a:latin typeface="Barlow" pitchFamily="34" charset="0"/>
                <a:ea typeface="Barlow" pitchFamily="34" charset="-122"/>
                <a:cs typeface="Barlow" pitchFamily="34" charset="-120"/>
              </a:rPr>
              <a:t>Applications in Genetics and Genomics</a:t>
            </a:r>
            <a:endParaRPr lang="en-US" sz="3659" dirty="0"/>
          </a:p>
        </p:txBody>
      </p:sp>
      <p:sp>
        <p:nvSpPr>
          <p:cNvPr id="6" name="Text 2"/>
          <p:cNvSpPr/>
          <p:nvPr/>
        </p:nvSpPr>
        <p:spPr>
          <a:xfrm>
            <a:off x="696992" y="2396133"/>
            <a:ext cx="7750016" cy="1783794"/>
          </a:xfrm>
          <a:prstGeom prst="rect">
            <a:avLst/>
          </a:prstGeom>
          <a:noFill/>
          <a:ln/>
        </p:spPr>
        <p:txBody>
          <a:bodyPr wrap="square" rtlCol="0" anchor="t"/>
          <a:lstStyle/>
          <a:p>
            <a:pPr marL="0" indent="0">
              <a:lnSpc>
                <a:spcPts val="2342"/>
              </a:lnSpc>
              <a:buNone/>
            </a:pPr>
            <a:r>
              <a:rPr lang="en-US" sz="1464" dirty="0">
                <a:solidFill>
                  <a:srgbClr val="272525"/>
                </a:solidFill>
                <a:latin typeface="Montserrat" pitchFamily="34" charset="0"/>
                <a:ea typeface="Montserrat" pitchFamily="34" charset="-122"/>
                <a:cs typeface="Montserrat" pitchFamily="34" charset="-120"/>
              </a:rPr>
              <a:t>Genetics and genomics play a crucial role in various applications within the field of bioinformatics. In genetics, bioinformatics tools and techniques are extensively used in analyzing and interpreting genetic data, such as sequencing data, genomic variations, and hereditary diseases. These tools enable researchers to identify disease-causing genetic mutations, understand genetic predispositions, and track population genetics.</a:t>
            </a:r>
            <a:endParaRPr lang="en-US" sz="1464" dirty="0"/>
          </a:p>
        </p:txBody>
      </p:sp>
      <p:sp>
        <p:nvSpPr>
          <p:cNvPr id="7" name="Text 3"/>
          <p:cNvSpPr/>
          <p:nvPr/>
        </p:nvSpPr>
        <p:spPr>
          <a:xfrm>
            <a:off x="696992" y="4389001"/>
            <a:ext cx="7750016" cy="1486495"/>
          </a:xfrm>
          <a:prstGeom prst="rect">
            <a:avLst/>
          </a:prstGeom>
          <a:noFill/>
          <a:ln/>
        </p:spPr>
        <p:txBody>
          <a:bodyPr wrap="square" rtlCol="0" anchor="t"/>
          <a:lstStyle/>
          <a:p>
            <a:pPr marL="0" indent="0">
              <a:lnSpc>
                <a:spcPts val="2342"/>
              </a:lnSpc>
              <a:buNone/>
            </a:pPr>
            <a:r>
              <a:rPr lang="en-US" sz="1464" dirty="0">
                <a:solidFill>
                  <a:srgbClr val="272525"/>
                </a:solidFill>
                <a:latin typeface="Montserrat" pitchFamily="34" charset="0"/>
                <a:ea typeface="Montserrat" pitchFamily="34" charset="-122"/>
                <a:cs typeface="Montserrat" pitchFamily="34" charset="-120"/>
              </a:rPr>
              <a:t>Additionally, in the realm of genomics, bioinformatics facilitates the study of whole genomes, including gene expression, structure, and function. It allows for the analysis of large-scale genomic data, such as genome sequencing, functional genomics, and comparative genomics, leading to groundbreaking discoveries in evolutionary genetics, disease mechanisms, and personalized medicine.</a:t>
            </a:r>
            <a:endParaRPr lang="en-US" sz="1464" dirty="0"/>
          </a:p>
        </p:txBody>
      </p:sp>
      <p:sp>
        <p:nvSpPr>
          <p:cNvPr id="8" name="Text 4"/>
          <p:cNvSpPr/>
          <p:nvPr/>
        </p:nvSpPr>
        <p:spPr>
          <a:xfrm>
            <a:off x="696992" y="6084570"/>
            <a:ext cx="7750016" cy="1189196"/>
          </a:xfrm>
          <a:prstGeom prst="rect">
            <a:avLst/>
          </a:prstGeom>
          <a:noFill/>
          <a:ln/>
        </p:spPr>
        <p:txBody>
          <a:bodyPr wrap="square" rtlCol="0" anchor="t"/>
          <a:lstStyle/>
          <a:p>
            <a:pPr marL="0" indent="0">
              <a:lnSpc>
                <a:spcPts val="2342"/>
              </a:lnSpc>
              <a:buNone/>
            </a:pPr>
            <a:r>
              <a:rPr lang="en-US" sz="1464" dirty="0">
                <a:solidFill>
                  <a:srgbClr val="272525"/>
                </a:solidFill>
                <a:latin typeface="Montserrat" pitchFamily="34" charset="0"/>
                <a:ea typeface="Montserrat" pitchFamily="34" charset="-122"/>
                <a:cs typeface="Montserrat" pitchFamily="34" charset="-120"/>
              </a:rPr>
              <a:t>Furthermore, bioinformatics applications in genetics and genomics expand beyond research and academic settings, with far-reaching impacts on personalized healthcare, precision medicine, and the development of innovative therapeutic interventions tailored to individual genetic profiles.</a:t>
            </a:r>
            <a:endParaRPr lang="en-US" sz="1464"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1597938" y="1012150"/>
            <a:ext cx="6882646" cy="486013"/>
          </a:xfrm>
          <a:prstGeom prst="rect">
            <a:avLst/>
          </a:prstGeom>
          <a:noFill/>
          <a:ln/>
        </p:spPr>
        <p:txBody>
          <a:bodyPr wrap="none" rtlCol="0" anchor="t"/>
          <a:lstStyle/>
          <a:p>
            <a:pPr marL="0" indent="0">
              <a:lnSpc>
                <a:spcPts val="3827"/>
              </a:lnSpc>
              <a:buNone/>
            </a:pPr>
            <a:r>
              <a:rPr lang="en-US" sz="3062" b="1" dirty="0">
                <a:solidFill>
                  <a:srgbClr val="396AF1"/>
                </a:solidFill>
                <a:latin typeface="Barlow" pitchFamily="34" charset="0"/>
                <a:ea typeface="Barlow" pitchFamily="34" charset="-122"/>
                <a:cs typeface="Barlow" pitchFamily="34" charset="-120"/>
              </a:rPr>
              <a:t>Role in Drug Discovery and Development</a:t>
            </a:r>
            <a:endParaRPr lang="en-US" sz="3062" dirty="0"/>
          </a:p>
        </p:txBody>
      </p:sp>
      <p:sp>
        <p:nvSpPr>
          <p:cNvPr id="6" name="Shape 2"/>
          <p:cNvSpPr/>
          <p:nvPr/>
        </p:nvSpPr>
        <p:spPr>
          <a:xfrm>
            <a:off x="1796296" y="1731407"/>
            <a:ext cx="69890" cy="5486043"/>
          </a:xfrm>
          <a:prstGeom prst="roundRect">
            <a:avLst>
              <a:gd name="adj" fmla="val 133529"/>
            </a:avLst>
          </a:prstGeom>
          <a:solidFill>
            <a:srgbClr val="EEEFF5"/>
          </a:solidFill>
          <a:ln/>
        </p:spPr>
      </p:sp>
      <p:sp>
        <p:nvSpPr>
          <p:cNvPr id="7" name="Shape 3"/>
          <p:cNvSpPr/>
          <p:nvPr/>
        </p:nvSpPr>
        <p:spPr>
          <a:xfrm>
            <a:off x="2006144" y="1992809"/>
            <a:ext cx="544354" cy="69890"/>
          </a:xfrm>
          <a:prstGeom prst="roundRect">
            <a:avLst>
              <a:gd name="adj" fmla="val 133529"/>
            </a:avLst>
          </a:prstGeom>
          <a:solidFill>
            <a:srgbClr val="EEEFF5"/>
          </a:solidFill>
          <a:ln/>
        </p:spPr>
      </p:sp>
      <p:sp>
        <p:nvSpPr>
          <p:cNvPr id="8" name="Shape 4"/>
          <p:cNvSpPr/>
          <p:nvPr/>
        </p:nvSpPr>
        <p:spPr>
          <a:xfrm>
            <a:off x="1656219" y="1852851"/>
            <a:ext cx="349925" cy="349925"/>
          </a:xfrm>
          <a:prstGeom prst="roundRect">
            <a:avLst>
              <a:gd name="adj" fmla="val 26670"/>
            </a:avLst>
          </a:prstGeom>
          <a:solidFill>
            <a:srgbClr val="EEEFF5"/>
          </a:solidFill>
          <a:ln/>
        </p:spPr>
      </p:sp>
      <p:sp>
        <p:nvSpPr>
          <p:cNvPr id="9" name="Text 5"/>
          <p:cNvSpPr/>
          <p:nvPr/>
        </p:nvSpPr>
        <p:spPr>
          <a:xfrm>
            <a:off x="1789807" y="1881902"/>
            <a:ext cx="82629" cy="291703"/>
          </a:xfrm>
          <a:prstGeom prst="rect">
            <a:avLst/>
          </a:prstGeom>
          <a:noFill/>
          <a:ln/>
        </p:spPr>
        <p:txBody>
          <a:bodyPr wrap="none" rtlCol="0" anchor="t"/>
          <a:lstStyle/>
          <a:p>
            <a:pPr marL="0" indent="0" algn="ctr">
              <a:lnSpc>
                <a:spcPts val="2296"/>
              </a:lnSpc>
              <a:buNone/>
            </a:pPr>
            <a:r>
              <a:rPr lang="en-US" sz="1837" b="1" dirty="0">
                <a:solidFill>
                  <a:srgbClr val="396AF1"/>
                </a:solidFill>
                <a:latin typeface="Barlow" pitchFamily="34" charset="0"/>
                <a:ea typeface="Barlow" pitchFamily="34" charset="-122"/>
                <a:cs typeface="Barlow" pitchFamily="34" charset="-120"/>
              </a:rPr>
              <a:t>1</a:t>
            </a:r>
            <a:endParaRPr lang="en-US" sz="1837" dirty="0"/>
          </a:p>
        </p:txBody>
      </p:sp>
      <p:sp>
        <p:nvSpPr>
          <p:cNvPr id="10" name="Text 6"/>
          <p:cNvSpPr/>
          <p:nvPr/>
        </p:nvSpPr>
        <p:spPr>
          <a:xfrm>
            <a:off x="2686645" y="1886903"/>
            <a:ext cx="2082522" cy="243007"/>
          </a:xfrm>
          <a:prstGeom prst="rect">
            <a:avLst/>
          </a:prstGeom>
          <a:noFill/>
          <a:ln/>
        </p:spPr>
        <p:txBody>
          <a:bodyPr wrap="none" rtlCol="0" anchor="t"/>
          <a:lstStyle/>
          <a:p>
            <a:pPr marL="0" indent="0" algn="l">
              <a:lnSpc>
                <a:spcPts val="1914"/>
              </a:lnSpc>
              <a:buNone/>
            </a:pPr>
            <a:r>
              <a:rPr lang="en-US" sz="1531" b="1" dirty="0">
                <a:solidFill>
                  <a:srgbClr val="396AF1"/>
                </a:solidFill>
                <a:latin typeface="Barlow" pitchFamily="34" charset="0"/>
                <a:ea typeface="Barlow" pitchFamily="34" charset="-122"/>
                <a:cs typeface="Barlow" pitchFamily="34" charset="-120"/>
              </a:rPr>
              <a:t>Identifying Drug Targets</a:t>
            </a:r>
            <a:endParaRPr lang="en-US" sz="1531" dirty="0"/>
          </a:p>
        </p:txBody>
      </p:sp>
      <p:sp>
        <p:nvSpPr>
          <p:cNvPr id="11" name="Text 7"/>
          <p:cNvSpPr/>
          <p:nvPr/>
        </p:nvSpPr>
        <p:spPr>
          <a:xfrm>
            <a:off x="2686645" y="2223135"/>
            <a:ext cx="6688217" cy="994886"/>
          </a:xfrm>
          <a:prstGeom prst="rect">
            <a:avLst/>
          </a:prstGeom>
          <a:noFill/>
          <a:ln/>
        </p:spPr>
        <p:txBody>
          <a:bodyPr wrap="square" rtlCol="0" anchor="t"/>
          <a:lstStyle/>
          <a:p>
            <a:pPr marL="0" indent="0" algn="l">
              <a:lnSpc>
                <a:spcPts val="1960"/>
              </a:lnSpc>
              <a:buNone/>
            </a:pPr>
            <a:r>
              <a:rPr lang="en-US" sz="1225" dirty="0">
                <a:solidFill>
                  <a:srgbClr val="272525"/>
                </a:solidFill>
                <a:latin typeface="Montserrat" pitchFamily="34" charset="0"/>
                <a:ea typeface="Montserrat" pitchFamily="34" charset="-122"/>
                <a:cs typeface="Montserrat" pitchFamily="34" charset="-120"/>
              </a:rPr>
              <a:t>Bioinformatics plays a crucial role in drug discovery and development by aiding in the identification of potential drug targets. Through the analysis of biological data, such as genomics and proteomics, bioinformatics helps researchers pinpoint specific molecules or pathways that could be targeted by new drugs to treat diseases.</a:t>
            </a:r>
            <a:endParaRPr lang="en-US" sz="1225" dirty="0"/>
          </a:p>
        </p:txBody>
      </p:sp>
      <p:sp>
        <p:nvSpPr>
          <p:cNvPr id="12" name="Shape 8"/>
          <p:cNvSpPr/>
          <p:nvPr/>
        </p:nvSpPr>
        <p:spPr>
          <a:xfrm>
            <a:off x="2006144" y="3790414"/>
            <a:ext cx="544354" cy="69890"/>
          </a:xfrm>
          <a:prstGeom prst="roundRect">
            <a:avLst>
              <a:gd name="adj" fmla="val 133529"/>
            </a:avLst>
          </a:prstGeom>
          <a:solidFill>
            <a:srgbClr val="EEEFF5"/>
          </a:solidFill>
          <a:ln/>
        </p:spPr>
      </p:sp>
      <p:sp>
        <p:nvSpPr>
          <p:cNvPr id="13" name="Shape 9"/>
          <p:cNvSpPr/>
          <p:nvPr/>
        </p:nvSpPr>
        <p:spPr>
          <a:xfrm>
            <a:off x="1656219" y="3650456"/>
            <a:ext cx="349925" cy="349925"/>
          </a:xfrm>
          <a:prstGeom prst="roundRect">
            <a:avLst>
              <a:gd name="adj" fmla="val 26670"/>
            </a:avLst>
          </a:prstGeom>
          <a:solidFill>
            <a:srgbClr val="EEEFF5"/>
          </a:solidFill>
          <a:ln/>
        </p:spPr>
      </p:sp>
      <p:sp>
        <p:nvSpPr>
          <p:cNvPr id="14" name="Text 10"/>
          <p:cNvSpPr/>
          <p:nvPr/>
        </p:nvSpPr>
        <p:spPr>
          <a:xfrm>
            <a:off x="1765756" y="3679508"/>
            <a:ext cx="130731" cy="291703"/>
          </a:xfrm>
          <a:prstGeom prst="rect">
            <a:avLst/>
          </a:prstGeom>
          <a:noFill/>
          <a:ln/>
        </p:spPr>
        <p:txBody>
          <a:bodyPr wrap="none" rtlCol="0" anchor="t"/>
          <a:lstStyle/>
          <a:p>
            <a:pPr marL="0" indent="0" algn="ctr">
              <a:lnSpc>
                <a:spcPts val="2296"/>
              </a:lnSpc>
              <a:buNone/>
            </a:pPr>
            <a:r>
              <a:rPr lang="en-US" sz="1837" b="1" dirty="0">
                <a:solidFill>
                  <a:srgbClr val="396AF1"/>
                </a:solidFill>
                <a:latin typeface="Barlow" pitchFamily="34" charset="0"/>
                <a:ea typeface="Barlow" pitchFamily="34" charset="-122"/>
                <a:cs typeface="Barlow" pitchFamily="34" charset="-120"/>
              </a:rPr>
              <a:t>2</a:t>
            </a:r>
            <a:endParaRPr lang="en-US" sz="1837" dirty="0"/>
          </a:p>
        </p:txBody>
      </p:sp>
      <p:sp>
        <p:nvSpPr>
          <p:cNvPr id="15" name="Text 11"/>
          <p:cNvSpPr/>
          <p:nvPr/>
        </p:nvSpPr>
        <p:spPr>
          <a:xfrm>
            <a:off x="2686645" y="3684508"/>
            <a:ext cx="2918460" cy="243007"/>
          </a:xfrm>
          <a:prstGeom prst="rect">
            <a:avLst/>
          </a:prstGeom>
          <a:noFill/>
          <a:ln/>
        </p:spPr>
        <p:txBody>
          <a:bodyPr wrap="none" rtlCol="0" anchor="t"/>
          <a:lstStyle/>
          <a:p>
            <a:pPr marL="0" indent="0" algn="l">
              <a:lnSpc>
                <a:spcPts val="1914"/>
              </a:lnSpc>
              <a:buNone/>
            </a:pPr>
            <a:r>
              <a:rPr lang="en-US" sz="1531" b="1" dirty="0">
                <a:solidFill>
                  <a:srgbClr val="396AF1"/>
                </a:solidFill>
                <a:latin typeface="Barlow" pitchFamily="34" charset="0"/>
                <a:ea typeface="Barlow" pitchFamily="34" charset="-122"/>
                <a:cs typeface="Barlow" pitchFamily="34" charset="-120"/>
              </a:rPr>
              <a:t>Virtual Screening and Drug Design</a:t>
            </a:r>
            <a:endParaRPr lang="en-US" sz="1531" dirty="0"/>
          </a:p>
        </p:txBody>
      </p:sp>
      <p:sp>
        <p:nvSpPr>
          <p:cNvPr id="16" name="Text 12"/>
          <p:cNvSpPr/>
          <p:nvPr/>
        </p:nvSpPr>
        <p:spPr>
          <a:xfrm>
            <a:off x="2686645" y="4020741"/>
            <a:ext cx="6688217" cy="994886"/>
          </a:xfrm>
          <a:prstGeom prst="rect">
            <a:avLst/>
          </a:prstGeom>
          <a:noFill/>
          <a:ln/>
        </p:spPr>
        <p:txBody>
          <a:bodyPr wrap="square" rtlCol="0" anchor="t"/>
          <a:lstStyle/>
          <a:p>
            <a:pPr marL="0" indent="0" algn="l">
              <a:lnSpc>
                <a:spcPts val="1960"/>
              </a:lnSpc>
              <a:buNone/>
            </a:pPr>
            <a:r>
              <a:rPr lang="en-US" sz="1225" dirty="0">
                <a:solidFill>
                  <a:srgbClr val="272525"/>
                </a:solidFill>
                <a:latin typeface="Montserrat" pitchFamily="34" charset="0"/>
                <a:ea typeface="Montserrat" pitchFamily="34" charset="-122"/>
                <a:cs typeface="Montserrat" pitchFamily="34" charset="-120"/>
              </a:rPr>
              <a:t>Using computational methods and algorithms, bioinformatics enables virtual screening of large compound libraries to identify potential drug candidates. Additionally, it assists in the design of new drugs by predicting their interactions with biological targets, which enhances the efficiency of the drug development process.</a:t>
            </a:r>
            <a:endParaRPr lang="en-US" sz="1225" dirty="0"/>
          </a:p>
        </p:txBody>
      </p:sp>
      <p:sp>
        <p:nvSpPr>
          <p:cNvPr id="17" name="Shape 13"/>
          <p:cNvSpPr/>
          <p:nvPr/>
        </p:nvSpPr>
        <p:spPr>
          <a:xfrm>
            <a:off x="2006144" y="5588020"/>
            <a:ext cx="544354" cy="69890"/>
          </a:xfrm>
          <a:prstGeom prst="roundRect">
            <a:avLst>
              <a:gd name="adj" fmla="val 133529"/>
            </a:avLst>
          </a:prstGeom>
          <a:solidFill>
            <a:srgbClr val="EEEFF5"/>
          </a:solidFill>
          <a:ln/>
        </p:spPr>
      </p:sp>
      <p:sp>
        <p:nvSpPr>
          <p:cNvPr id="18" name="Shape 14"/>
          <p:cNvSpPr/>
          <p:nvPr/>
        </p:nvSpPr>
        <p:spPr>
          <a:xfrm>
            <a:off x="1656219" y="5448062"/>
            <a:ext cx="349925" cy="349925"/>
          </a:xfrm>
          <a:prstGeom prst="roundRect">
            <a:avLst>
              <a:gd name="adj" fmla="val 26670"/>
            </a:avLst>
          </a:prstGeom>
          <a:solidFill>
            <a:srgbClr val="EEEFF5"/>
          </a:solidFill>
          <a:ln/>
        </p:spPr>
      </p:sp>
      <p:sp>
        <p:nvSpPr>
          <p:cNvPr id="19" name="Text 15"/>
          <p:cNvSpPr/>
          <p:nvPr/>
        </p:nvSpPr>
        <p:spPr>
          <a:xfrm>
            <a:off x="1768138" y="5477113"/>
            <a:ext cx="125968" cy="291703"/>
          </a:xfrm>
          <a:prstGeom prst="rect">
            <a:avLst/>
          </a:prstGeom>
          <a:noFill/>
          <a:ln/>
        </p:spPr>
        <p:txBody>
          <a:bodyPr wrap="none" rtlCol="0" anchor="t"/>
          <a:lstStyle/>
          <a:p>
            <a:pPr marL="0" indent="0" algn="ctr">
              <a:lnSpc>
                <a:spcPts val="2296"/>
              </a:lnSpc>
              <a:buNone/>
            </a:pPr>
            <a:r>
              <a:rPr lang="en-US" sz="1837" b="1" dirty="0">
                <a:solidFill>
                  <a:srgbClr val="396AF1"/>
                </a:solidFill>
                <a:latin typeface="Barlow" pitchFamily="34" charset="0"/>
                <a:ea typeface="Barlow" pitchFamily="34" charset="-122"/>
                <a:cs typeface="Barlow" pitchFamily="34" charset="-120"/>
              </a:rPr>
              <a:t>3</a:t>
            </a:r>
            <a:endParaRPr lang="en-US" sz="1837" dirty="0"/>
          </a:p>
        </p:txBody>
      </p:sp>
      <p:sp>
        <p:nvSpPr>
          <p:cNvPr id="20" name="Text 16"/>
          <p:cNvSpPr/>
          <p:nvPr/>
        </p:nvSpPr>
        <p:spPr>
          <a:xfrm>
            <a:off x="2686645" y="5482114"/>
            <a:ext cx="4028837" cy="243007"/>
          </a:xfrm>
          <a:prstGeom prst="rect">
            <a:avLst/>
          </a:prstGeom>
          <a:noFill/>
          <a:ln/>
        </p:spPr>
        <p:txBody>
          <a:bodyPr wrap="none" rtlCol="0" anchor="t"/>
          <a:lstStyle/>
          <a:p>
            <a:pPr marL="0" indent="0" algn="l">
              <a:lnSpc>
                <a:spcPts val="1914"/>
              </a:lnSpc>
              <a:buNone/>
            </a:pPr>
            <a:r>
              <a:rPr lang="en-US" sz="1531" b="1" dirty="0">
                <a:solidFill>
                  <a:srgbClr val="396AF1"/>
                </a:solidFill>
                <a:latin typeface="Barlow" pitchFamily="34" charset="0"/>
                <a:ea typeface="Barlow" pitchFamily="34" charset="-122"/>
                <a:cs typeface="Barlow" pitchFamily="34" charset="-120"/>
              </a:rPr>
              <a:t>Pharmacogenomics and Personalized Medicine</a:t>
            </a:r>
            <a:endParaRPr lang="en-US" sz="1531" dirty="0"/>
          </a:p>
        </p:txBody>
      </p:sp>
      <p:sp>
        <p:nvSpPr>
          <p:cNvPr id="21" name="Text 17"/>
          <p:cNvSpPr/>
          <p:nvPr/>
        </p:nvSpPr>
        <p:spPr>
          <a:xfrm>
            <a:off x="2686645" y="5818346"/>
            <a:ext cx="6688217" cy="1243608"/>
          </a:xfrm>
          <a:prstGeom prst="rect">
            <a:avLst/>
          </a:prstGeom>
          <a:noFill/>
          <a:ln/>
        </p:spPr>
        <p:txBody>
          <a:bodyPr wrap="square" rtlCol="0" anchor="t"/>
          <a:lstStyle/>
          <a:p>
            <a:pPr marL="0" indent="0" algn="l">
              <a:lnSpc>
                <a:spcPts val="1960"/>
              </a:lnSpc>
              <a:buNone/>
            </a:pPr>
            <a:r>
              <a:rPr lang="en-US" sz="1225" dirty="0">
                <a:solidFill>
                  <a:srgbClr val="272525"/>
                </a:solidFill>
                <a:latin typeface="Montserrat" pitchFamily="34" charset="0"/>
                <a:ea typeface="Montserrat" pitchFamily="34" charset="-122"/>
                <a:cs typeface="Montserrat" pitchFamily="34" charset="-120"/>
              </a:rPr>
              <a:t>Bioinformatics contributes to the field of pharmacogenomics, allowing for the customization of medical treatments based on an individual's genetic makeup. This personalized approach to medicine is revolutionizing drug discovery, as it enables the development of tailored therapeutics with improved efficacy and reduced adverse effects.</a:t>
            </a:r>
            <a:endParaRPr lang="en-US" sz="1225"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ppt_x"/>
                                          </p:val>
                                        </p:tav>
                                        <p:tav tm="100000">
                                          <p:val>
                                            <p:strVal val="#ppt_x"/>
                                          </p:val>
                                        </p:tav>
                                      </p:tavLst>
                                    </p:anim>
                                    <p:anim calcmode="lin" valueType="num">
                                      <p:cBhvr additive="base">
                                        <p:cTn id="2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ppt_x"/>
                                          </p:val>
                                        </p:tav>
                                        <p:tav tm="100000">
                                          <p:val>
                                            <p:strVal val="#ppt_x"/>
                                          </p:val>
                                        </p:tav>
                                      </p:tavLst>
                                    </p:anim>
                                    <p:anim calcmode="lin" valueType="num">
                                      <p:cBhvr additive="base">
                                        <p:cTn id="28" dur="500" fill="hold"/>
                                        <p:tgtEl>
                                          <p:spTgt spid="1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ppt_x"/>
                                          </p:val>
                                        </p:tav>
                                        <p:tav tm="100000">
                                          <p:val>
                                            <p:strVal val="#ppt_x"/>
                                          </p:val>
                                        </p:tav>
                                      </p:tavLst>
                                    </p:anim>
                                    <p:anim calcmode="lin" valueType="num">
                                      <p:cBhvr additive="base">
                                        <p:cTn id="32" dur="500" fill="hold"/>
                                        <p:tgtEl>
                                          <p:spTgt spid="1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500" fill="hold"/>
                                        <p:tgtEl>
                                          <p:spTgt spid="16"/>
                                        </p:tgtEl>
                                        <p:attrNameLst>
                                          <p:attrName>ppt_x</p:attrName>
                                        </p:attrNameLst>
                                      </p:cBhvr>
                                      <p:tavLst>
                                        <p:tav tm="0">
                                          <p:val>
                                            <p:strVal val="#ppt_x"/>
                                          </p:val>
                                        </p:tav>
                                        <p:tav tm="100000">
                                          <p:val>
                                            <p:strVal val="#ppt_x"/>
                                          </p:val>
                                        </p:tav>
                                      </p:tavLst>
                                    </p:anim>
                                    <p:anim calcmode="lin" valueType="num">
                                      <p:cBhvr additive="base">
                                        <p:cTn id="3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additive="base">
                                        <p:cTn id="41" dur="500" fill="hold"/>
                                        <p:tgtEl>
                                          <p:spTgt spid="20"/>
                                        </p:tgtEl>
                                        <p:attrNameLst>
                                          <p:attrName>ppt_x</p:attrName>
                                        </p:attrNameLst>
                                      </p:cBhvr>
                                      <p:tavLst>
                                        <p:tav tm="0">
                                          <p:val>
                                            <p:strVal val="#ppt_x"/>
                                          </p:val>
                                        </p:tav>
                                        <p:tav tm="100000">
                                          <p:val>
                                            <p:strVal val="#ppt_x"/>
                                          </p:val>
                                        </p:tav>
                                      </p:tavLst>
                                    </p:anim>
                                    <p:anim calcmode="lin" valueType="num">
                                      <p:cBhvr additive="base">
                                        <p:cTn id="42" dur="500" fill="hold"/>
                                        <p:tgtEl>
                                          <p:spTgt spid="20"/>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 calcmode="lin" valueType="num">
                                      <p:cBhvr additive="base">
                                        <p:cTn id="45" dur="500" fill="hold"/>
                                        <p:tgtEl>
                                          <p:spTgt spid="19"/>
                                        </p:tgtEl>
                                        <p:attrNameLst>
                                          <p:attrName>ppt_x</p:attrName>
                                        </p:attrNameLst>
                                      </p:cBhvr>
                                      <p:tavLst>
                                        <p:tav tm="0">
                                          <p:val>
                                            <p:strVal val="#ppt_x"/>
                                          </p:val>
                                        </p:tav>
                                        <p:tav tm="100000">
                                          <p:val>
                                            <p:strVal val="#ppt_x"/>
                                          </p:val>
                                        </p:tav>
                                      </p:tavLst>
                                    </p:anim>
                                    <p:anim calcmode="lin" valueType="num">
                                      <p:cBhvr additive="base">
                                        <p:cTn id="46" dur="500" fill="hold"/>
                                        <p:tgtEl>
                                          <p:spTgt spid="19"/>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 calcmode="lin" valueType="num">
                                      <p:cBhvr additive="base">
                                        <p:cTn id="49" dur="500" fill="hold"/>
                                        <p:tgtEl>
                                          <p:spTgt spid="21"/>
                                        </p:tgtEl>
                                        <p:attrNameLst>
                                          <p:attrName>ppt_x</p:attrName>
                                        </p:attrNameLst>
                                      </p:cBhvr>
                                      <p:tavLst>
                                        <p:tav tm="0">
                                          <p:val>
                                            <p:strVal val="#ppt_x"/>
                                          </p:val>
                                        </p:tav>
                                        <p:tav tm="100000">
                                          <p:val>
                                            <p:strVal val="#ppt_x"/>
                                          </p:val>
                                        </p:tav>
                                      </p:tavLst>
                                    </p:anim>
                                    <p:anim calcmode="lin" valueType="num">
                                      <p:cBhvr additive="base">
                                        <p:cTn id="5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1" grpId="0" animBg="1"/>
      <p:bldP spid="14" grpId="0" animBg="1"/>
      <p:bldP spid="15" grpId="0" animBg="1"/>
      <p:bldP spid="16" grpId="0" animBg="1"/>
      <p:bldP spid="19" grpId="0" animBg="1"/>
      <p:bldP spid="20" grpId="0" animBg="1"/>
      <p:bldP spid="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174319" y="565547"/>
            <a:ext cx="6745129" cy="642580"/>
          </a:xfrm>
          <a:prstGeom prst="rect">
            <a:avLst/>
          </a:prstGeom>
          <a:noFill/>
          <a:ln/>
        </p:spPr>
        <p:txBody>
          <a:bodyPr wrap="none" rtlCol="0" anchor="t"/>
          <a:lstStyle/>
          <a:p>
            <a:pPr marL="0" indent="0">
              <a:lnSpc>
                <a:spcPts val="5060"/>
              </a:lnSpc>
              <a:buNone/>
            </a:pPr>
            <a:r>
              <a:rPr lang="en-US" sz="4048" b="1" dirty="0">
                <a:solidFill>
                  <a:srgbClr val="396AF1"/>
                </a:solidFill>
                <a:latin typeface="Barlow" pitchFamily="34" charset="0"/>
                <a:ea typeface="Barlow" pitchFamily="34" charset="-122"/>
                <a:cs typeface="Barlow" pitchFamily="34" charset="-120"/>
              </a:rPr>
              <a:t>Use in Comparative Genomics</a:t>
            </a:r>
            <a:endParaRPr lang="en-US" sz="4048" dirty="0"/>
          </a:p>
        </p:txBody>
      </p:sp>
      <p:sp>
        <p:nvSpPr>
          <p:cNvPr id="5" name="Text 2"/>
          <p:cNvSpPr/>
          <p:nvPr/>
        </p:nvSpPr>
        <p:spPr>
          <a:xfrm>
            <a:off x="2174319" y="1701522"/>
            <a:ext cx="4889897" cy="2960727"/>
          </a:xfrm>
          <a:prstGeom prst="rect">
            <a:avLst/>
          </a:prstGeom>
          <a:noFill/>
          <a:ln/>
        </p:spPr>
        <p:txBody>
          <a:bodyPr wrap="square" rtlCol="0" anchor="t"/>
          <a:lstStyle/>
          <a:p>
            <a:pPr marL="0" indent="0">
              <a:lnSpc>
                <a:spcPts val="2591"/>
              </a:lnSpc>
              <a:buNone/>
            </a:pPr>
            <a:r>
              <a:rPr lang="en-US" sz="1619" dirty="0">
                <a:solidFill>
                  <a:srgbClr val="272525"/>
                </a:solidFill>
                <a:latin typeface="Montserrat" pitchFamily="34" charset="0"/>
                <a:ea typeface="Montserrat" pitchFamily="34" charset="-122"/>
                <a:cs typeface="Montserrat" pitchFamily="34" charset="-120"/>
              </a:rPr>
              <a:t>Comparative genomics is a crucial field within bioinformatics that involves the comparison of genomic sequences and structures across different species. By analyzing similarities and differences in the genetic makeup of organisms, researchers can gain valuable insights into evolutionary relationships, genetic variations, and functional elements within genomes.</a:t>
            </a:r>
            <a:endParaRPr lang="en-US" sz="1619" dirty="0"/>
          </a:p>
        </p:txBody>
      </p:sp>
      <p:sp>
        <p:nvSpPr>
          <p:cNvPr id="6" name="Text 3"/>
          <p:cNvSpPr/>
          <p:nvPr/>
        </p:nvSpPr>
        <p:spPr>
          <a:xfrm>
            <a:off x="2174319" y="4847273"/>
            <a:ext cx="4889897" cy="2631758"/>
          </a:xfrm>
          <a:prstGeom prst="rect">
            <a:avLst/>
          </a:prstGeom>
          <a:noFill/>
          <a:ln/>
        </p:spPr>
        <p:txBody>
          <a:bodyPr wrap="square" rtlCol="0" anchor="t"/>
          <a:lstStyle/>
          <a:p>
            <a:pPr marL="0" indent="0">
              <a:lnSpc>
                <a:spcPts val="2591"/>
              </a:lnSpc>
              <a:buNone/>
            </a:pPr>
            <a:r>
              <a:rPr lang="en-US" sz="1619" dirty="0">
                <a:solidFill>
                  <a:srgbClr val="272525"/>
                </a:solidFill>
                <a:latin typeface="Montserrat" pitchFamily="34" charset="0"/>
                <a:ea typeface="Montserrat" pitchFamily="34" charset="-122"/>
                <a:cs typeface="Montserrat" pitchFamily="34" charset="-120"/>
              </a:rPr>
              <a:t>One of the key aspects of comparative genomics is the identification of conserved regions and genes, which can provide important clues about the shared ancestry and evolutionary divergence of species. This information is essential for understanding genetic adaptations, diversification, and the emergence of unique traits.</a:t>
            </a:r>
            <a:endParaRPr lang="en-US" sz="1619" dirty="0"/>
          </a:p>
        </p:txBody>
      </p:sp>
      <p:pic>
        <p:nvPicPr>
          <p:cNvPr id="7" name="Image 1" descr="preencoded.png"/>
          <p:cNvPicPr>
            <a:picLocks noChangeAspect="1"/>
          </p:cNvPicPr>
          <p:nvPr/>
        </p:nvPicPr>
        <p:blipFill>
          <a:blip r:embed="rId4"/>
          <a:stretch>
            <a:fillRect/>
          </a:stretch>
        </p:blipFill>
        <p:spPr>
          <a:xfrm>
            <a:off x="7573566" y="1747838"/>
            <a:ext cx="4889897" cy="488989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565672"/>
            <a:ext cx="7477601" cy="1388745"/>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Importance in Evolutionary Biology</a:t>
            </a:r>
            <a:endParaRPr lang="en-US" sz="4374" dirty="0"/>
          </a:p>
        </p:txBody>
      </p:sp>
      <p:sp>
        <p:nvSpPr>
          <p:cNvPr id="6" name="Text 2"/>
          <p:cNvSpPr/>
          <p:nvPr/>
        </p:nvSpPr>
        <p:spPr>
          <a:xfrm>
            <a:off x="1188601" y="3287673"/>
            <a:ext cx="7122200"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Genetic Variation:</a:t>
            </a:r>
            <a:r>
              <a:rPr lang="en-US" sz="1750" dirty="0">
                <a:solidFill>
                  <a:srgbClr val="272525"/>
                </a:solidFill>
                <a:latin typeface="Montserrat" pitchFamily="34" charset="0"/>
                <a:ea typeface="Montserrat" pitchFamily="34" charset="-122"/>
                <a:cs typeface="Montserrat" pitchFamily="34" charset="-120"/>
              </a:rPr>
              <a:t> Understanding the genetic diversity and variations in different species helps in tracing evolutionary patterns and relationships.</a:t>
            </a:r>
            <a:endParaRPr lang="en-US" sz="1750" dirty="0"/>
          </a:p>
        </p:txBody>
      </p:sp>
      <p:sp>
        <p:nvSpPr>
          <p:cNvPr id="7" name="Text 3"/>
          <p:cNvSpPr/>
          <p:nvPr/>
        </p:nvSpPr>
        <p:spPr>
          <a:xfrm>
            <a:off x="1188601" y="4442698"/>
            <a:ext cx="7122200"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Molecular Evolution:</a:t>
            </a:r>
            <a:r>
              <a:rPr lang="en-US" sz="1750" dirty="0">
                <a:solidFill>
                  <a:srgbClr val="272525"/>
                </a:solidFill>
                <a:latin typeface="Montserrat" pitchFamily="34" charset="0"/>
                <a:ea typeface="Montserrat" pitchFamily="34" charset="-122"/>
                <a:cs typeface="Montserrat" pitchFamily="34" charset="-120"/>
              </a:rPr>
              <a:t> Studying the molecular changes in DNA and proteins provides insights into evolutionary processes and timelines.</a:t>
            </a:r>
            <a:endParaRPr lang="en-US" sz="1750" dirty="0"/>
          </a:p>
        </p:txBody>
      </p:sp>
      <p:sp>
        <p:nvSpPr>
          <p:cNvPr id="8" name="Text 4"/>
          <p:cNvSpPr/>
          <p:nvPr/>
        </p:nvSpPr>
        <p:spPr>
          <a:xfrm>
            <a:off x="1188601" y="5597723"/>
            <a:ext cx="7122200"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Phylogenetic Analysis:</a:t>
            </a:r>
            <a:r>
              <a:rPr lang="en-US" sz="1750" dirty="0">
                <a:solidFill>
                  <a:srgbClr val="272525"/>
                </a:solidFill>
                <a:latin typeface="Montserrat" pitchFamily="34" charset="0"/>
                <a:ea typeface="Montserrat" pitchFamily="34" charset="-122"/>
                <a:cs typeface="Montserrat" pitchFamily="34" charset="-120"/>
              </a:rPr>
              <a:t> Utilizing bioinformatics tools to construct phylogenetic trees aids in understanding the evolutionary history of species and their common ancestors.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ppt_x"/>
                                          </p:val>
                                        </p:tav>
                                        <p:tav tm="100000">
                                          <p:val>
                                            <p:strVal val="#ppt_x"/>
                                          </p:val>
                                        </p:tav>
                                      </p:tavLst>
                                    </p:anim>
                                    <p:anim calcmode="lin" valueType="num">
                                      <p:cBhvr additive="base">
                                        <p:cTn id="15" dur="500" fill="hold"/>
                                        <p:tgtEl>
                                          <p:spTgt spid="6"/>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ppt_x"/>
                                          </p:val>
                                        </p:tav>
                                        <p:tav tm="100000">
                                          <p:val>
                                            <p:strVal val="#ppt_x"/>
                                          </p:val>
                                        </p:tav>
                                      </p:tavLst>
                                    </p:anim>
                                    <p:anim calcmode="lin" valueType="num">
                                      <p:cBhvr additive="base">
                                        <p:cTn id="2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519482" y="527447"/>
            <a:ext cx="7590949" cy="599480"/>
          </a:xfrm>
          <a:prstGeom prst="rect">
            <a:avLst/>
          </a:prstGeom>
          <a:noFill/>
          <a:ln/>
        </p:spPr>
        <p:txBody>
          <a:bodyPr wrap="none" rtlCol="0" anchor="t"/>
          <a:lstStyle/>
          <a:p>
            <a:pPr marL="0" indent="0">
              <a:lnSpc>
                <a:spcPts val="4720"/>
              </a:lnSpc>
              <a:buNone/>
            </a:pPr>
            <a:r>
              <a:rPr lang="en-US" sz="3776" b="1" dirty="0">
                <a:solidFill>
                  <a:srgbClr val="396AF1"/>
                </a:solidFill>
                <a:latin typeface="Barlow" pitchFamily="34" charset="0"/>
                <a:ea typeface="Barlow" pitchFamily="34" charset="-122"/>
                <a:cs typeface="Barlow" pitchFamily="34" charset="-120"/>
              </a:rPr>
              <a:t>Bioinformatics Tools and Databases</a:t>
            </a:r>
            <a:endParaRPr lang="en-US" sz="3776" dirty="0"/>
          </a:p>
        </p:txBody>
      </p:sp>
      <p:pic>
        <p:nvPicPr>
          <p:cNvPr id="5" name="Image 1" descr="preencoded.png"/>
          <p:cNvPicPr>
            <a:picLocks noChangeAspect="1"/>
          </p:cNvPicPr>
          <p:nvPr/>
        </p:nvPicPr>
        <p:blipFill>
          <a:blip r:embed="rId4"/>
          <a:stretch>
            <a:fillRect/>
          </a:stretch>
        </p:blipFill>
        <p:spPr>
          <a:xfrm>
            <a:off x="2519482" y="1510546"/>
            <a:ext cx="3005257" cy="1857375"/>
          </a:xfrm>
          <a:prstGeom prst="rect">
            <a:avLst/>
          </a:prstGeom>
        </p:spPr>
      </p:pic>
      <p:sp>
        <p:nvSpPr>
          <p:cNvPr id="6" name="Text 2"/>
          <p:cNvSpPr/>
          <p:nvPr/>
        </p:nvSpPr>
        <p:spPr>
          <a:xfrm>
            <a:off x="2519482" y="3607594"/>
            <a:ext cx="2397800" cy="299680"/>
          </a:xfrm>
          <a:prstGeom prst="rect">
            <a:avLst/>
          </a:prstGeom>
          <a:noFill/>
          <a:ln/>
        </p:spPr>
        <p:txBody>
          <a:bodyPr wrap="none" rtlCol="0" anchor="t"/>
          <a:lstStyle/>
          <a:p>
            <a:pPr marL="0" indent="0" algn="l">
              <a:lnSpc>
                <a:spcPts val="2360"/>
              </a:lnSpc>
              <a:buNone/>
            </a:pPr>
            <a:r>
              <a:rPr lang="en-US" sz="1888" b="1" dirty="0">
                <a:solidFill>
                  <a:srgbClr val="396AF1"/>
                </a:solidFill>
                <a:latin typeface="Barlow" pitchFamily="34" charset="0"/>
                <a:ea typeface="Barlow" pitchFamily="34" charset="-122"/>
                <a:cs typeface="Barlow" pitchFamily="34" charset="-120"/>
              </a:rPr>
              <a:t>Research Team</a:t>
            </a:r>
            <a:endParaRPr lang="en-US" sz="1888" dirty="0"/>
          </a:p>
        </p:txBody>
      </p:sp>
      <p:sp>
        <p:nvSpPr>
          <p:cNvPr id="7" name="Text 3"/>
          <p:cNvSpPr/>
          <p:nvPr/>
        </p:nvSpPr>
        <p:spPr>
          <a:xfrm>
            <a:off x="2519482" y="4022288"/>
            <a:ext cx="3005257" cy="3375065"/>
          </a:xfrm>
          <a:prstGeom prst="rect">
            <a:avLst/>
          </a:prstGeom>
          <a:noFill/>
          <a:ln/>
        </p:spPr>
        <p:txBody>
          <a:bodyPr wrap="square" rtlCol="0" anchor="t"/>
          <a:lstStyle/>
          <a:p>
            <a:pPr marL="0" indent="0" algn="l">
              <a:lnSpc>
                <a:spcPts val="2417"/>
              </a:lnSpc>
              <a:buNone/>
            </a:pPr>
            <a:r>
              <a:rPr lang="en-US" sz="1510" dirty="0">
                <a:solidFill>
                  <a:srgbClr val="272525"/>
                </a:solidFill>
                <a:latin typeface="Montserrat" pitchFamily="34" charset="0"/>
                <a:ea typeface="Montserrat" pitchFamily="34" charset="-122"/>
                <a:cs typeface="Montserrat" pitchFamily="34" charset="-120"/>
              </a:rPr>
              <a:t>In the field of bioinformatics, dedicated research teams utilize advanced technologies to analyze vast DNA sequences. Their focused and intense work takes place in well-lit laboratory settings, where every detail matters in deciphering the genetic information encoded in the sequences.</a:t>
            </a:r>
            <a:endParaRPr lang="en-US" sz="1510" dirty="0"/>
          </a:p>
        </p:txBody>
      </p:sp>
      <p:pic>
        <p:nvPicPr>
          <p:cNvPr id="8" name="Image 2" descr="preencoded.png"/>
          <p:cNvPicPr>
            <a:picLocks noChangeAspect="1"/>
          </p:cNvPicPr>
          <p:nvPr/>
        </p:nvPicPr>
        <p:blipFill>
          <a:blip r:embed="rId5"/>
          <a:stretch>
            <a:fillRect/>
          </a:stretch>
        </p:blipFill>
        <p:spPr>
          <a:xfrm>
            <a:off x="5812393" y="1510546"/>
            <a:ext cx="3005376" cy="1857375"/>
          </a:xfrm>
          <a:prstGeom prst="rect">
            <a:avLst/>
          </a:prstGeom>
        </p:spPr>
      </p:pic>
      <p:sp>
        <p:nvSpPr>
          <p:cNvPr id="9" name="Text 4"/>
          <p:cNvSpPr/>
          <p:nvPr/>
        </p:nvSpPr>
        <p:spPr>
          <a:xfrm>
            <a:off x="5812393" y="3607594"/>
            <a:ext cx="2397800" cy="299680"/>
          </a:xfrm>
          <a:prstGeom prst="rect">
            <a:avLst/>
          </a:prstGeom>
          <a:noFill/>
          <a:ln/>
        </p:spPr>
        <p:txBody>
          <a:bodyPr wrap="none" rtlCol="0" anchor="t"/>
          <a:lstStyle/>
          <a:p>
            <a:pPr marL="0" indent="0" algn="l">
              <a:lnSpc>
                <a:spcPts val="2360"/>
              </a:lnSpc>
              <a:buNone/>
            </a:pPr>
            <a:r>
              <a:rPr lang="en-US" sz="1888" b="1" dirty="0">
                <a:solidFill>
                  <a:srgbClr val="396AF1"/>
                </a:solidFill>
                <a:latin typeface="Barlow" pitchFamily="34" charset="0"/>
                <a:ea typeface="Barlow" pitchFamily="34" charset="-122"/>
                <a:cs typeface="Barlow" pitchFamily="34" charset="-120"/>
              </a:rPr>
              <a:t>Data Visualization</a:t>
            </a:r>
            <a:endParaRPr lang="en-US" sz="1888" dirty="0"/>
          </a:p>
        </p:txBody>
      </p:sp>
      <p:sp>
        <p:nvSpPr>
          <p:cNvPr id="10" name="Text 5"/>
          <p:cNvSpPr/>
          <p:nvPr/>
        </p:nvSpPr>
        <p:spPr>
          <a:xfrm>
            <a:off x="5812393" y="4022288"/>
            <a:ext cx="3005376" cy="3375065"/>
          </a:xfrm>
          <a:prstGeom prst="rect">
            <a:avLst/>
          </a:prstGeom>
          <a:noFill/>
          <a:ln/>
        </p:spPr>
        <p:txBody>
          <a:bodyPr wrap="square" rtlCol="0" anchor="t"/>
          <a:lstStyle/>
          <a:p>
            <a:pPr marL="0" indent="0" algn="l">
              <a:lnSpc>
                <a:spcPts val="2417"/>
              </a:lnSpc>
              <a:buNone/>
            </a:pPr>
            <a:r>
              <a:rPr lang="en-US" sz="1510" dirty="0">
                <a:solidFill>
                  <a:srgbClr val="272525"/>
                </a:solidFill>
                <a:latin typeface="Montserrat" pitchFamily="34" charset="0"/>
                <a:ea typeface="Montserrat" pitchFamily="34" charset="-122"/>
                <a:cs typeface="Montserrat" pitchFamily="34" charset="-120"/>
              </a:rPr>
              <a:t>Advanced bioinformatics tools enable the visualization of complex biological data on high-tech computer screens. The intricate details and vibrant colors offer researchers insights into the intricate patterns and structures within the genetic information, aiding in the discovery of key biological insights.</a:t>
            </a:r>
            <a:endParaRPr lang="en-US" sz="1510" dirty="0"/>
          </a:p>
        </p:txBody>
      </p:sp>
      <p:pic>
        <p:nvPicPr>
          <p:cNvPr id="11" name="Image 3" descr="preencoded.png"/>
          <p:cNvPicPr>
            <a:picLocks noChangeAspect="1"/>
          </p:cNvPicPr>
          <p:nvPr/>
        </p:nvPicPr>
        <p:blipFill>
          <a:blip r:embed="rId6"/>
          <a:stretch>
            <a:fillRect/>
          </a:stretch>
        </p:blipFill>
        <p:spPr>
          <a:xfrm>
            <a:off x="9105424" y="1510546"/>
            <a:ext cx="3005376" cy="1857375"/>
          </a:xfrm>
          <a:prstGeom prst="rect">
            <a:avLst/>
          </a:prstGeom>
        </p:spPr>
      </p:pic>
      <p:sp>
        <p:nvSpPr>
          <p:cNvPr id="12" name="Text 6"/>
          <p:cNvSpPr/>
          <p:nvPr/>
        </p:nvSpPr>
        <p:spPr>
          <a:xfrm>
            <a:off x="9105424" y="3607594"/>
            <a:ext cx="2397800" cy="299680"/>
          </a:xfrm>
          <a:prstGeom prst="rect">
            <a:avLst/>
          </a:prstGeom>
          <a:noFill/>
          <a:ln/>
        </p:spPr>
        <p:txBody>
          <a:bodyPr wrap="none" rtlCol="0" anchor="t"/>
          <a:lstStyle/>
          <a:p>
            <a:pPr marL="0" indent="0" algn="l">
              <a:lnSpc>
                <a:spcPts val="2360"/>
              </a:lnSpc>
              <a:buNone/>
            </a:pPr>
            <a:r>
              <a:rPr lang="en-US" sz="1888" b="1" dirty="0">
                <a:solidFill>
                  <a:srgbClr val="396AF1"/>
                </a:solidFill>
                <a:latin typeface="Barlow" pitchFamily="34" charset="0"/>
                <a:ea typeface="Barlow" pitchFamily="34" charset="-122"/>
                <a:cs typeface="Barlow" pitchFamily="34" charset="-120"/>
              </a:rPr>
              <a:t>Database Network</a:t>
            </a:r>
            <a:endParaRPr lang="en-US" sz="1888" dirty="0"/>
          </a:p>
        </p:txBody>
      </p:sp>
      <p:sp>
        <p:nvSpPr>
          <p:cNvPr id="13" name="Text 7"/>
          <p:cNvSpPr/>
          <p:nvPr/>
        </p:nvSpPr>
        <p:spPr>
          <a:xfrm>
            <a:off x="9105424" y="4022288"/>
            <a:ext cx="3005376" cy="3681889"/>
          </a:xfrm>
          <a:prstGeom prst="rect">
            <a:avLst/>
          </a:prstGeom>
          <a:noFill/>
          <a:ln/>
        </p:spPr>
        <p:txBody>
          <a:bodyPr wrap="square" rtlCol="0" anchor="t"/>
          <a:lstStyle/>
          <a:p>
            <a:pPr marL="0" indent="0" algn="l">
              <a:lnSpc>
                <a:spcPts val="2417"/>
              </a:lnSpc>
              <a:buNone/>
            </a:pPr>
            <a:r>
              <a:rPr lang="en-US" sz="1510" dirty="0">
                <a:solidFill>
                  <a:srgbClr val="272525"/>
                </a:solidFill>
                <a:latin typeface="Montserrat" pitchFamily="34" charset="0"/>
                <a:ea typeface="Montserrat" pitchFamily="34" charset="-122"/>
                <a:cs typeface="Montserrat" pitchFamily="34" charset="-120"/>
              </a:rPr>
              <a:t>The bioinformatics community is interconnected through a global database network, represented by glowing nodes and connecting pathways. This network facilitates the exchange of genetic and genomic data, enabling researchers worldwide to collaborate and access valuable resources for their studies.</a:t>
            </a:r>
            <a:endParaRPr lang="en-US" sz="151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anim calcmode="lin" valueType="num">
                                      <p:cBhvr>
                                        <p:cTn id="33" dur="1000" fill="hold"/>
                                        <p:tgtEl>
                                          <p:spTgt spid="9"/>
                                        </p:tgtEl>
                                        <p:attrNameLst>
                                          <p:attrName>ppt_x</p:attrName>
                                        </p:attrNameLst>
                                      </p:cBhvr>
                                      <p:tavLst>
                                        <p:tav tm="0">
                                          <p:val>
                                            <p:strVal val="#ppt_x"/>
                                          </p:val>
                                        </p:tav>
                                        <p:tav tm="100000">
                                          <p:val>
                                            <p:strVal val="#ppt_x"/>
                                          </p:val>
                                        </p:tav>
                                      </p:tavLst>
                                    </p:anim>
                                    <p:anim calcmode="lin" valueType="num">
                                      <p:cBhvr>
                                        <p:cTn id="34" dur="1000" fill="hold"/>
                                        <p:tgtEl>
                                          <p:spTgt spid="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1000"/>
                                        <p:tgtEl>
                                          <p:spTgt spid="10"/>
                                        </p:tgtEl>
                                      </p:cBhvr>
                                    </p:animEffect>
                                    <p:anim calcmode="lin" valueType="num">
                                      <p:cBhvr>
                                        <p:cTn id="38" dur="1000" fill="hold"/>
                                        <p:tgtEl>
                                          <p:spTgt spid="10"/>
                                        </p:tgtEl>
                                        <p:attrNameLst>
                                          <p:attrName>ppt_x</p:attrName>
                                        </p:attrNameLst>
                                      </p:cBhvr>
                                      <p:tavLst>
                                        <p:tav tm="0">
                                          <p:val>
                                            <p:strVal val="#ppt_x"/>
                                          </p:val>
                                        </p:tav>
                                        <p:tav tm="100000">
                                          <p:val>
                                            <p:strVal val="#ppt_x"/>
                                          </p:val>
                                        </p:tav>
                                      </p:tavLst>
                                    </p:anim>
                                    <p:anim calcmode="lin" valueType="num">
                                      <p:cBhvr>
                                        <p:cTn id="3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11"/>
                                        </p:tgtEl>
                                        <p:attrNameLst>
                                          <p:attrName>style.visibility</p:attrName>
                                        </p:attrNameLst>
                                      </p:cBhvr>
                                      <p:to>
                                        <p:strVal val="visible"/>
                                      </p:to>
                                    </p:set>
                                    <p:anim calcmode="lin" valueType="num">
                                      <p:cBhvr additive="base">
                                        <p:cTn id="44" dur="500" fill="hold"/>
                                        <p:tgtEl>
                                          <p:spTgt spid="11"/>
                                        </p:tgtEl>
                                        <p:attrNameLst>
                                          <p:attrName>ppt_x</p:attrName>
                                        </p:attrNameLst>
                                      </p:cBhvr>
                                      <p:tavLst>
                                        <p:tav tm="0">
                                          <p:val>
                                            <p:strVal val="#ppt_x"/>
                                          </p:val>
                                        </p:tav>
                                        <p:tav tm="100000">
                                          <p:val>
                                            <p:strVal val="#ppt_x"/>
                                          </p:val>
                                        </p:tav>
                                      </p:tavLst>
                                    </p:anim>
                                    <p:anim calcmode="lin" valueType="num">
                                      <p:cBhvr additive="base">
                                        <p:cTn id="45" dur="500" fill="hold"/>
                                        <p:tgtEl>
                                          <p:spTgt spid="11"/>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12"/>
                                        </p:tgtEl>
                                        <p:attrNameLst>
                                          <p:attrName>style.visibility</p:attrName>
                                        </p:attrNameLst>
                                      </p:cBhvr>
                                      <p:to>
                                        <p:strVal val="visible"/>
                                      </p:to>
                                    </p:set>
                                    <p:anim calcmode="lin" valueType="num">
                                      <p:cBhvr additive="base">
                                        <p:cTn id="48" dur="500" fill="hold"/>
                                        <p:tgtEl>
                                          <p:spTgt spid="12"/>
                                        </p:tgtEl>
                                        <p:attrNameLst>
                                          <p:attrName>ppt_x</p:attrName>
                                        </p:attrNameLst>
                                      </p:cBhvr>
                                      <p:tavLst>
                                        <p:tav tm="0">
                                          <p:val>
                                            <p:strVal val="#ppt_x"/>
                                          </p:val>
                                        </p:tav>
                                        <p:tav tm="100000">
                                          <p:val>
                                            <p:strVal val="#ppt_x"/>
                                          </p:val>
                                        </p:tav>
                                      </p:tavLst>
                                    </p:anim>
                                    <p:anim calcmode="lin" valueType="num">
                                      <p:cBhvr additive="base">
                                        <p:cTn id="49" dur="500" fill="hold"/>
                                        <p:tgtEl>
                                          <p:spTgt spid="12"/>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additive="base">
                                        <p:cTn id="52" dur="500" fill="hold"/>
                                        <p:tgtEl>
                                          <p:spTgt spid="13"/>
                                        </p:tgtEl>
                                        <p:attrNameLst>
                                          <p:attrName>ppt_x</p:attrName>
                                        </p:attrNameLst>
                                      </p:cBhvr>
                                      <p:tavLst>
                                        <p:tav tm="0">
                                          <p:val>
                                            <p:strVal val="#ppt_x"/>
                                          </p:val>
                                        </p:tav>
                                        <p:tav tm="100000">
                                          <p:val>
                                            <p:strVal val="#ppt_x"/>
                                          </p:val>
                                        </p:tav>
                                      </p:tavLst>
                                    </p:anim>
                                    <p:anim calcmode="lin" valueType="num">
                                      <p:cBhvr additive="base">
                                        <p:cTn id="5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9" grpId="0" animBg="1"/>
      <p:bldP spid="10" grpId="0" animBg="1"/>
      <p:bldP spid="12" grpId="0" animBg="1"/>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70120"/>
            <a:ext cx="14630400" cy="8229600"/>
          </a:xfrm>
          <a:prstGeom prst="rect">
            <a:avLst/>
          </a:prstGeom>
        </p:spPr>
      </p:pic>
      <p:sp>
        <p:nvSpPr>
          <p:cNvPr id="4" name="Text 1"/>
          <p:cNvSpPr/>
          <p:nvPr/>
        </p:nvSpPr>
        <p:spPr>
          <a:xfrm>
            <a:off x="3177659" y="455057"/>
            <a:ext cx="4944547" cy="517088"/>
          </a:xfrm>
          <a:prstGeom prst="rect">
            <a:avLst/>
          </a:prstGeom>
          <a:noFill/>
          <a:ln/>
        </p:spPr>
        <p:txBody>
          <a:bodyPr wrap="none" rtlCol="0" anchor="t"/>
          <a:lstStyle/>
          <a:p>
            <a:pPr marL="0" indent="0">
              <a:lnSpc>
                <a:spcPts val="4072"/>
              </a:lnSpc>
              <a:buNone/>
            </a:pPr>
            <a:r>
              <a:rPr lang="en-US" sz="3258" b="1" dirty="0">
                <a:solidFill>
                  <a:srgbClr val="396AF1"/>
                </a:solidFill>
                <a:latin typeface="Barlow" pitchFamily="34" charset="0"/>
                <a:ea typeface="Barlow" pitchFamily="34" charset="-122"/>
                <a:cs typeface="Barlow" pitchFamily="34" charset="-120"/>
              </a:rPr>
              <a:t>Challenges and Limitations</a:t>
            </a:r>
            <a:endParaRPr lang="en-US" sz="3258" dirty="0"/>
          </a:p>
        </p:txBody>
      </p:sp>
      <p:sp>
        <p:nvSpPr>
          <p:cNvPr id="5" name="Text 2"/>
          <p:cNvSpPr/>
          <p:nvPr/>
        </p:nvSpPr>
        <p:spPr>
          <a:xfrm>
            <a:off x="1180215" y="1468850"/>
            <a:ext cx="1765935" cy="258604"/>
          </a:xfrm>
          <a:prstGeom prst="rect">
            <a:avLst/>
          </a:prstGeom>
          <a:noFill/>
          <a:ln/>
        </p:spPr>
        <p:txBody>
          <a:bodyPr wrap="none" rtlCol="0" anchor="t"/>
          <a:lstStyle/>
          <a:p>
            <a:pPr marL="0" indent="0">
              <a:lnSpc>
                <a:spcPts val="2036"/>
              </a:lnSpc>
              <a:buNone/>
            </a:pPr>
            <a:r>
              <a:rPr lang="en-US" sz="1629" b="1" dirty="0">
                <a:solidFill>
                  <a:srgbClr val="396AF1"/>
                </a:solidFill>
                <a:latin typeface="Barlow" pitchFamily="34" charset="0"/>
                <a:ea typeface="Barlow" pitchFamily="34" charset="-122"/>
                <a:cs typeface="Barlow" pitchFamily="34" charset="-120"/>
              </a:rPr>
              <a:t>Data Management</a:t>
            </a:r>
            <a:endParaRPr lang="en-US" sz="1629" dirty="0"/>
          </a:p>
        </p:txBody>
      </p:sp>
      <p:sp>
        <p:nvSpPr>
          <p:cNvPr id="6" name="Text 3"/>
          <p:cNvSpPr/>
          <p:nvPr/>
        </p:nvSpPr>
        <p:spPr>
          <a:xfrm>
            <a:off x="1180215" y="1865590"/>
            <a:ext cx="2592680" cy="4501515"/>
          </a:xfrm>
          <a:prstGeom prst="rect">
            <a:avLst/>
          </a:prstGeom>
          <a:noFill/>
          <a:ln/>
        </p:spPr>
        <p:txBody>
          <a:bodyPr wrap="square" rtlCol="0" anchor="t"/>
          <a:lstStyle/>
          <a:p>
            <a:pPr marL="0" indent="0">
              <a:lnSpc>
                <a:spcPts val="2085"/>
              </a:lnSpc>
              <a:buNone/>
            </a:pPr>
            <a:r>
              <a:rPr lang="en-US" sz="1303" dirty="0">
                <a:solidFill>
                  <a:srgbClr val="272525"/>
                </a:solidFill>
                <a:latin typeface="Montserrat" pitchFamily="34" charset="0"/>
                <a:ea typeface="Montserrat" pitchFamily="34" charset="-122"/>
                <a:cs typeface="Montserrat" pitchFamily="34" charset="-120"/>
              </a:rPr>
              <a:t>In bioinformatics, the massive amount of data generated from genomics, proteomics, and other omics studies presents a significant challenge in terms of storage, retrieval, and analysis. The need for efficient data management systems that can handle big data and ensure data integrity is a critical limitation in the field.</a:t>
            </a:r>
            <a:endParaRPr lang="en-US" sz="1303" dirty="0"/>
          </a:p>
        </p:txBody>
      </p:sp>
      <p:sp>
        <p:nvSpPr>
          <p:cNvPr id="7" name="Text 4"/>
          <p:cNvSpPr/>
          <p:nvPr/>
        </p:nvSpPr>
        <p:spPr>
          <a:xfrm>
            <a:off x="4528092" y="1441490"/>
            <a:ext cx="1765935" cy="517208"/>
          </a:xfrm>
          <a:prstGeom prst="rect">
            <a:avLst/>
          </a:prstGeom>
          <a:noFill/>
          <a:ln/>
        </p:spPr>
        <p:txBody>
          <a:bodyPr wrap="square" rtlCol="0" anchor="t"/>
          <a:lstStyle/>
          <a:p>
            <a:pPr marL="0" indent="0">
              <a:lnSpc>
                <a:spcPts val="2036"/>
              </a:lnSpc>
              <a:buNone/>
            </a:pPr>
            <a:r>
              <a:rPr lang="en-US" sz="1629" b="1" dirty="0">
                <a:solidFill>
                  <a:srgbClr val="396AF1"/>
                </a:solidFill>
                <a:latin typeface="Barlow" pitchFamily="34" charset="0"/>
                <a:ea typeface="Barlow" pitchFamily="34" charset="-122"/>
                <a:cs typeface="Barlow" pitchFamily="34" charset="-120"/>
              </a:rPr>
              <a:t>Algorithm Complexity</a:t>
            </a:r>
            <a:endParaRPr lang="en-US" sz="1629" dirty="0"/>
          </a:p>
        </p:txBody>
      </p:sp>
      <p:sp>
        <p:nvSpPr>
          <p:cNvPr id="8" name="Text 5"/>
          <p:cNvSpPr/>
          <p:nvPr/>
        </p:nvSpPr>
        <p:spPr>
          <a:xfrm>
            <a:off x="4528092" y="2068592"/>
            <a:ext cx="2592680" cy="4766310"/>
          </a:xfrm>
          <a:prstGeom prst="rect">
            <a:avLst/>
          </a:prstGeom>
          <a:noFill/>
          <a:ln/>
        </p:spPr>
        <p:txBody>
          <a:bodyPr wrap="square" rtlCol="0" anchor="t"/>
          <a:lstStyle/>
          <a:p>
            <a:pPr marL="0" indent="0">
              <a:lnSpc>
                <a:spcPts val="2085"/>
              </a:lnSpc>
              <a:buNone/>
            </a:pPr>
            <a:r>
              <a:rPr lang="en-US" sz="1303" dirty="0">
                <a:solidFill>
                  <a:srgbClr val="272525"/>
                </a:solidFill>
                <a:latin typeface="Montserrat" pitchFamily="34" charset="0"/>
                <a:ea typeface="Montserrat" pitchFamily="34" charset="-122"/>
                <a:cs typeface="Montserrat" pitchFamily="34" charset="-120"/>
              </a:rPr>
              <a:t>The development and implementation of complex algorithms for sequence alignment, protein structure prediction, and phylogenetic analysis often pose computational challenges. Balancing accuracy and speed in algorithm design is a persistent limitation in bioinformatics research and application.</a:t>
            </a:r>
            <a:endParaRPr lang="en-US" sz="1303" dirty="0"/>
          </a:p>
        </p:txBody>
      </p:sp>
      <p:sp>
        <p:nvSpPr>
          <p:cNvPr id="9" name="Text 6"/>
          <p:cNvSpPr/>
          <p:nvPr/>
        </p:nvSpPr>
        <p:spPr>
          <a:xfrm>
            <a:off x="7797362" y="1385888"/>
            <a:ext cx="1765935" cy="517208"/>
          </a:xfrm>
          <a:prstGeom prst="rect">
            <a:avLst/>
          </a:prstGeom>
          <a:noFill/>
          <a:ln/>
        </p:spPr>
        <p:txBody>
          <a:bodyPr wrap="square" rtlCol="0" anchor="t"/>
          <a:lstStyle/>
          <a:p>
            <a:pPr marL="0" indent="0">
              <a:lnSpc>
                <a:spcPts val="2036"/>
              </a:lnSpc>
              <a:buNone/>
            </a:pPr>
            <a:r>
              <a:rPr lang="en-US" sz="1629" b="1" dirty="0">
                <a:solidFill>
                  <a:srgbClr val="396AF1"/>
                </a:solidFill>
                <a:latin typeface="Barlow" pitchFamily="34" charset="0"/>
                <a:ea typeface="Barlow" pitchFamily="34" charset="-122"/>
                <a:cs typeface="Barlow" pitchFamily="34" charset="-120"/>
              </a:rPr>
              <a:t>Interdisciplinary Collaboration</a:t>
            </a:r>
            <a:endParaRPr lang="en-US" sz="1629" dirty="0"/>
          </a:p>
        </p:txBody>
      </p:sp>
      <p:sp>
        <p:nvSpPr>
          <p:cNvPr id="10" name="Text 7"/>
          <p:cNvSpPr/>
          <p:nvPr/>
        </p:nvSpPr>
        <p:spPr>
          <a:xfrm>
            <a:off x="7797361" y="2068592"/>
            <a:ext cx="2592677" cy="5560695"/>
          </a:xfrm>
          <a:prstGeom prst="rect">
            <a:avLst/>
          </a:prstGeom>
          <a:noFill/>
          <a:ln/>
        </p:spPr>
        <p:txBody>
          <a:bodyPr wrap="square" rtlCol="0" anchor="t"/>
          <a:lstStyle/>
          <a:p>
            <a:pPr marL="0" indent="0">
              <a:lnSpc>
                <a:spcPts val="2085"/>
              </a:lnSpc>
              <a:buNone/>
            </a:pPr>
            <a:r>
              <a:rPr lang="en-US" sz="1303" dirty="0">
                <a:solidFill>
                  <a:srgbClr val="272525"/>
                </a:solidFill>
                <a:latin typeface="Montserrat" pitchFamily="34" charset="0"/>
                <a:ea typeface="Montserrat" pitchFamily="34" charset="-122"/>
                <a:cs typeface="Montserrat" pitchFamily="34" charset="-120"/>
              </a:rPr>
              <a:t>The interdisciplinary nature of bioinformatics requires collaboration between biologists, computer scientists, statisticians, and other experts. However, differences in domain-specific jargon and methodologies can hinder effective communication and collaboration, posing a significant challenge in advancing bioinformatics research.</a:t>
            </a:r>
            <a:endParaRPr lang="en-US" sz="1303" dirty="0"/>
          </a:p>
        </p:txBody>
      </p:sp>
      <p:sp>
        <p:nvSpPr>
          <p:cNvPr id="11" name="Text 8"/>
          <p:cNvSpPr/>
          <p:nvPr/>
        </p:nvSpPr>
        <p:spPr>
          <a:xfrm>
            <a:off x="10857507" y="1385888"/>
            <a:ext cx="1765935" cy="517208"/>
          </a:xfrm>
          <a:prstGeom prst="rect">
            <a:avLst/>
          </a:prstGeom>
          <a:noFill/>
          <a:ln/>
        </p:spPr>
        <p:txBody>
          <a:bodyPr wrap="square" rtlCol="0" anchor="t"/>
          <a:lstStyle/>
          <a:p>
            <a:pPr marL="0" indent="0">
              <a:lnSpc>
                <a:spcPts val="2036"/>
              </a:lnSpc>
              <a:buNone/>
            </a:pPr>
            <a:r>
              <a:rPr lang="en-US" sz="1629" b="1" dirty="0">
                <a:solidFill>
                  <a:srgbClr val="396AF1"/>
                </a:solidFill>
                <a:latin typeface="Barlow" pitchFamily="34" charset="0"/>
                <a:ea typeface="Barlow" pitchFamily="34" charset="-122"/>
                <a:cs typeface="Barlow" pitchFamily="34" charset="-120"/>
              </a:rPr>
              <a:t>Ethical and Legal Concerns</a:t>
            </a:r>
            <a:endParaRPr lang="en-US" sz="1629" dirty="0"/>
          </a:p>
        </p:txBody>
      </p:sp>
      <p:sp>
        <p:nvSpPr>
          <p:cNvPr id="12" name="Text 9"/>
          <p:cNvSpPr/>
          <p:nvPr/>
        </p:nvSpPr>
        <p:spPr>
          <a:xfrm>
            <a:off x="10857507" y="2068592"/>
            <a:ext cx="2592678" cy="5031105"/>
          </a:xfrm>
          <a:prstGeom prst="rect">
            <a:avLst/>
          </a:prstGeom>
          <a:noFill/>
          <a:ln/>
        </p:spPr>
        <p:txBody>
          <a:bodyPr wrap="square" rtlCol="0" anchor="t"/>
          <a:lstStyle/>
          <a:p>
            <a:pPr marL="0" indent="0">
              <a:lnSpc>
                <a:spcPts val="2085"/>
              </a:lnSpc>
              <a:buNone/>
            </a:pPr>
            <a:r>
              <a:rPr lang="en-US" sz="1303" dirty="0">
                <a:solidFill>
                  <a:srgbClr val="272525"/>
                </a:solidFill>
                <a:latin typeface="Montserrat" pitchFamily="34" charset="0"/>
                <a:ea typeface="Montserrat" pitchFamily="34" charset="-122"/>
                <a:cs typeface="Montserrat" pitchFamily="34" charset="-120"/>
              </a:rPr>
              <a:t>The ethical implications of genomic data privacy, consent, and accessibility present significant challenges. Balancing the advancement of bioinformatics research with ethical considerations and legal regulations surrounding genetic data is essential but complex, adding another layer of challenges to the field.</a:t>
            </a:r>
            <a:endParaRPr lang="en-US" sz="1303"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anim calcmode="lin" valueType="num">
                                      <p:cBhvr>
                                        <p:cTn id="24" dur="1000" fill="hold"/>
                                        <p:tgtEl>
                                          <p:spTgt spid="7"/>
                                        </p:tgtEl>
                                        <p:attrNameLst>
                                          <p:attrName>ppt_x</p:attrName>
                                        </p:attrNameLst>
                                      </p:cBhvr>
                                      <p:tavLst>
                                        <p:tav tm="0">
                                          <p:val>
                                            <p:strVal val="#ppt_x"/>
                                          </p:val>
                                        </p:tav>
                                        <p:tav tm="100000">
                                          <p:val>
                                            <p:strVal val="#ppt_x"/>
                                          </p:val>
                                        </p:tav>
                                      </p:tavLst>
                                    </p:anim>
                                    <p:anim calcmode="lin" valueType="num">
                                      <p:cBhvr>
                                        <p:cTn id="25" dur="1000" fill="hold"/>
                                        <p:tgtEl>
                                          <p:spTgt spid="7"/>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fill="hold"/>
                                        <p:tgtEl>
                                          <p:spTgt spid="9"/>
                                        </p:tgtEl>
                                        <p:attrNameLst>
                                          <p:attrName>ppt_x</p:attrName>
                                        </p:attrNameLst>
                                      </p:cBhvr>
                                      <p:tavLst>
                                        <p:tav tm="0">
                                          <p:val>
                                            <p:strVal val="#ppt_x"/>
                                          </p:val>
                                        </p:tav>
                                        <p:tav tm="100000">
                                          <p:val>
                                            <p:strVal val="#ppt_x"/>
                                          </p:val>
                                        </p:tav>
                                      </p:tavLst>
                                    </p:anim>
                                    <p:anim calcmode="lin" valueType="num">
                                      <p:cBhvr additive="base">
                                        <p:cTn id="36" dur="500" fill="hold"/>
                                        <p:tgtEl>
                                          <p:spTgt spid="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1000"/>
                                        <p:tgtEl>
                                          <p:spTgt spid="11"/>
                                        </p:tgtEl>
                                      </p:cBhvr>
                                    </p:animEffect>
                                    <p:anim calcmode="lin" valueType="num">
                                      <p:cBhvr>
                                        <p:cTn id="46" dur="1000" fill="hold"/>
                                        <p:tgtEl>
                                          <p:spTgt spid="11"/>
                                        </p:tgtEl>
                                        <p:attrNameLst>
                                          <p:attrName>ppt_x</p:attrName>
                                        </p:attrNameLst>
                                      </p:cBhvr>
                                      <p:tavLst>
                                        <p:tav tm="0">
                                          <p:val>
                                            <p:strVal val="#ppt_x"/>
                                          </p:val>
                                        </p:tav>
                                        <p:tav tm="100000">
                                          <p:val>
                                            <p:strVal val="#ppt_x"/>
                                          </p:val>
                                        </p:tav>
                                      </p:tavLst>
                                    </p:anim>
                                    <p:anim calcmode="lin" valueType="num">
                                      <p:cBhvr>
                                        <p:cTn id="47" dur="1000" fill="hold"/>
                                        <p:tgtEl>
                                          <p:spTgt spid="11"/>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1000"/>
                                        <p:tgtEl>
                                          <p:spTgt spid="12"/>
                                        </p:tgtEl>
                                      </p:cBhvr>
                                    </p:animEffect>
                                    <p:anim calcmode="lin" valueType="num">
                                      <p:cBhvr>
                                        <p:cTn id="51" dur="1000" fill="hold"/>
                                        <p:tgtEl>
                                          <p:spTgt spid="12"/>
                                        </p:tgtEl>
                                        <p:attrNameLst>
                                          <p:attrName>ppt_x</p:attrName>
                                        </p:attrNameLst>
                                      </p:cBhvr>
                                      <p:tavLst>
                                        <p:tav tm="0">
                                          <p:val>
                                            <p:strVal val="#ppt_x"/>
                                          </p:val>
                                        </p:tav>
                                        <p:tav tm="100000">
                                          <p:val>
                                            <p:strVal val="#ppt_x"/>
                                          </p:val>
                                        </p:tav>
                                      </p:tavLst>
                                    </p:anim>
                                    <p:anim calcmode="lin" valueType="num">
                                      <p:cBhvr>
                                        <p:cTn id="5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777133" y="499110"/>
            <a:ext cx="6318052" cy="567333"/>
          </a:xfrm>
          <a:prstGeom prst="rect">
            <a:avLst/>
          </a:prstGeom>
          <a:noFill/>
          <a:ln/>
        </p:spPr>
        <p:txBody>
          <a:bodyPr wrap="none" rtlCol="0" anchor="t"/>
          <a:lstStyle/>
          <a:p>
            <a:pPr marL="0" indent="0">
              <a:lnSpc>
                <a:spcPts val="4467"/>
              </a:lnSpc>
              <a:buNone/>
            </a:pPr>
            <a:r>
              <a:rPr lang="en-US" sz="3573" b="1" dirty="0">
                <a:solidFill>
                  <a:srgbClr val="396AF1"/>
                </a:solidFill>
                <a:latin typeface="Barlow" pitchFamily="34" charset="0"/>
                <a:ea typeface="Barlow" pitchFamily="34" charset="-122"/>
                <a:cs typeface="Barlow" pitchFamily="34" charset="-120"/>
              </a:rPr>
              <a:t>Future Trends in Bioinformatics</a:t>
            </a:r>
            <a:endParaRPr lang="en-US" sz="3573" dirty="0"/>
          </a:p>
        </p:txBody>
      </p:sp>
      <p:sp>
        <p:nvSpPr>
          <p:cNvPr id="5" name="Shape 2"/>
          <p:cNvSpPr/>
          <p:nvPr/>
        </p:nvSpPr>
        <p:spPr>
          <a:xfrm>
            <a:off x="2777133" y="1571268"/>
            <a:ext cx="408384" cy="408384"/>
          </a:xfrm>
          <a:prstGeom prst="roundRect">
            <a:avLst>
              <a:gd name="adj" fmla="val 26670"/>
            </a:avLst>
          </a:prstGeom>
          <a:solidFill>
            <a:srgbClr val="EEEFF5"/>
          </a:solidFill>
          <a:ln/>
        </p:spPr>
      </p:sp>
      <p:sp>
        <p:nvSpPr>
          <p:cNvPr id="6" name="Text 3"/>
          <p:cNvSpPr/>
          <p:nvPr/>
        </p:nvSpPr>
        <p:spPr>
          <a:xfrm>
            <a:off x="2933105" y="1605320"/>
            <a:ext cx="96441" cy="340281"/>
          </a:xfrm>
          <a:prstGeom prst="rect">
            <a:avLst/>
          </a:prstGeom>
          <a:noFill/>
          <a:ln/>
        </p:spPr>
        <p:txBody>
          <a:bodyPr wrap="none" rtlCol="0" anchor="t"/>
          <a:lstStyle/>
          <a:p>
            <a:pPr marL="0" indent="0" algn="ctr">
              <a:lnSpc>
                <a:spcPts val="2680"/>
              </a:lnSpc>
              <a:buNone/>
            </a:pPr>
            <a:r>
              <a:rPr lang="en-US" sz="2144" b="1" dirty="0">
                <a:solidFill>
                  <a:srgbClr val="396AF1"/>
                </a:solidFill>
                <a:latin typeface="Barlow" pitchFamily="34" charset="0"/>
                <a:ea typeface="Barlow" pitchFamily="34" charset="-122"/>
                <a:cs typeface="Barlow" pitchFamily="34" charset="-120"/>
              </a:rPr>
              <a:t>1</a:t>
            </a:r>
            <a:endParaRPr lang="en-US" sz="2144" dirty="0"/>
          </a:p>
        </p:txBody>
      </p:sp>
      <p:sp>
        <p:nvSpPr>
          <p:cNvPr id="7" name="Text 4"/>
          <p:cNvSpPr/>
          <p:nvPr/>
        </p:nvSpPr>
        <p:spPr>
          <a:xfrm>
            <a:off x="3366968" y="1633657"/>
            <a:ext cx="3857506" cy="567214"/>
          </a:xfrm>
          <a:prstGeom prst="rect">
            <a:avLst/>
          </a:prstGeom>
          <a:noFill/>
          <a:ln/>
        </p:spPr>
        <p:txBody>
          <a:bodyPr wrap="square" rtlCol="0" anchor="t"/>
          <a:lstStyle/>
          <a:p>
            <a:pPr marL="0" indent="0">
              <a:lnSpc>
                <a:spcPts val="2233"/>
              </a:lnSpc>
              <a:buNone/>
            </a:pPr>
            <a:r>
              <a:rPr lang="en-US" sz="1787" b="1" dirty="0">
                <a:solidFill>
                  <a:srgbClr val="396AF1"/>
                </a:solidFill>
                <a:latin typeface="Barlow" pitchFamily="34" charset="0"/>
                <a:ea typeface="Barlow" pitchFamily="34" charset="-122"/>
                <a:cs typeface="Barlow" pitchFamily="34" charset="-120"/>
              </a:rPr>
              <a:t>Integration of AI and Machine Learning</a:t>
            </a:r>
            <a:endParaRPr lang="en-US" sz="1787" dirty="0"/>
          </a:p>
        </p:txBody>
      </p:sp>
      <p:sp>
        <p:nvSpPr>
          <p:cNvPr id="8" name="Text 5"/>
          <p:cNvSpPr/>
          <p:nvPr/>
        </p:nvSpPr>
        <p:spPr>
          <a:xfrm>
            <a:off x="3366968" y="2309693"/>
            <a:ext cx="3857506" cy="2033588"/>
          </a:xfrm>
          <a:prstGeom prst="rect">
            <a:avLst/>
          </a:prstGeom>
          <a:noFill/>
          <a:ln/>
        </p:spPr>
        <p:txBody>
          <a:bodyPr wrap="square" rtlCol="0" anchor="t"/>
          <a:lstStyle/>
          <a:p>
            <a:pPr marL="0" indent="0">
              <a:lnSpc>
                <a:spcPts val="2287"/>
              </a:lnSpc>
              <a:buNone/>
            </a:pPr>
            <a:r>
              <a:rPr lang="en-US" sz="1429" dirty="0">
                <a:solidFill>
                  <a:srgbClr val="272525"/>
                </a:solidFill>
                <a:latin typeface="Montserrat" pitchFamily="34" charset="0"/>
                <a:ea typeface="Montserrat" pitchFamily="34" charset="-122"/>
                <a:cs typeface="Montserrat" pitchFamily="34" charset="-120"/>
              </a:rPr>
              <a:t>One of the key future trends in bioinformatics is the integration of AI and machine learning algorithms to analyze large-scale biological data. This will enable the development of advanced predictive models and data-driven insights into complex biological processes.</a:t>
            </a:r>
            <a:endParaRPr lang="en-US" sz="1429" dirty="0"/>
          </a:p>
        </p:txBody>
      </p:sp>
      <p:sp>
        <p:nvSpPr>
          <p:cNvPr id="9" name="Shape 6"/>
          <p:cNvSpPr/>
          <p:nvPr/>
        </p:nvSpPr>
        <p:spPr>
          <a:xfrm>
            <a:off x="7405926" y="1571268"/>
            <a:ext cx="408384" cy="408384"/>
          </a:xfrm>
          <a:prstGeom prst="roundRect">
            <a:avLst>
              <a:gd name="adj" fmla="val 26670"/>
            </a:avLst>
          </a:prstGeom>
          <a:solidFill>
            <a:srgbClr val="EEEFF5"/>
          </a:solidFill>
          <a:ln/>
        </p:spPr>
      </p:sp>
      <p:sp>
        <p:nvSpPr>
          <p:cNvPr id="10" name="Text 7"/>
          <p:cNvSpPr/>
          <p:nvPr/>
        </p:nvSpPr>
        <p:spPr>
          <a:xfrm>
            <a:off x="7533799" y="1605320"/>
            <a:ext cx="152519" cy="340281"/>
          </a:xfrm>
          <a:prstGeom prst="rect">
            <a:avLst/>
          </a:prstGeom>
          <a:noFill/>
          <a:ln/>
        </p:spPr>
        <p:txBody>
          <a:bodyPr wrap="none" rtlCol="0" anchor="t"/>
          <a:lstStyle/>
          <a:p>
            <a:pPr marL="0" indent="0" algn="ctr">
              <a:lnSpc>
                <a:spcPts val="2680"/>
              </a:lnSpc>
              <a:buNone/>
            </a:pPr>
            <a:r>
              <a:rPr lang="en-US" sz="2144" b="1" dirty="0">
                <a:solidFill>
                  <a:srgbClr val="396AF1"/>
                </a:solidFill>
                <a:latin typeface="Barlow" pitchFamily="34" charset="0"/>
                <a:ea typeface="Barlow" pitchFamily="34" charset="-122"/>
                <a:cs typeface="Barlow" pitchFamily="34" charset="-120"/>
              </a:rPr>
              <a:t>2</a:t>
            </a:r>
            <a:endParaRPr lang="en-US" sz="2144" dirty="0"/>
          </a:p>
        </p:txBody>
      </p:sp>
      <p:sp>
        <p:nvSpPr>
          <p:cNvPr id="11" name="Text 8"/>
          <p:cNvSpPr/>
          <p:nvPr/>
        </p:nvSpPr>
        <p:spPr>
          <a:xfrm>
            <a:off x="7995761" y="1633657"/>
            <a:ext cx="3857506" cy="567214"/>
          </a:xfrm>
          <a:prstGeom prst="rect">
            <a:avLst/>
          </a:prstGeom>
          <a:noFill/>
          <a:ln/>
        </p:spPr>
        <p:txBody>
          <a:bodyPr wrap="square" rtlCol="0" anchor="t"/>
          <a:lstStyle/>
          <a:p>
            <a:pPr marL="0" indent="0">
              <a:lnSpc>
                <a:spcPts val="2233"/>
              </a:lnSpc>
              <a:buNone/>
            </a:pPr>
            <a:r>
              <a:rPr lang="en-US" sz="1787" b="1" dirty="0">
                <a:solidFill>
                  <a:srgbClr val="396AF1"/>
                </a:solidFill>
                <a:latin typeface="Barlow" pitchFamily="34" charset="0"/>
                <a:ea typeface="Barlow" pitchFamily="34" charset="-122"/>
                <a:cs typeface="Barlow" pitchFamily="34" charset="-120"/>
              </a:rPr>
              <a:t>Precision Medicine and Personalized Genomics</a:t>
            </a:r>
            <a:endParaRPr lang="en-US" sz="1787" dirty="0"/>
          </a:p>
        </p:txBody>
      </p:sp>
      <p:sp>
        <p:nvSpPr>
          <p:cNvPr id="12" name="Text 9"/>
          <p:cNvSpPr/>
          <p:nvPr/>
        </p:nvSpPr>
        <p:spPr>
          <a:xfrm>
            <a:off x="7995761" y="2309693"/>
            <a:ext cx="3857506" cy="2033588"/>
          </a:xfrm>
          <a:prstGeom prst="rect">
            <a:avLst/>
          </a:prstGeom>
          <a:noFill/>
          <a:ln/>
        </p:spPr>
        <p:txBody>
          <a:bodyPr wrap="square" rtlCol="0" anchor="t"/>
          <a:lstStyle/>
          <a:p>
            <a:pPr marL="0" indent="0">
              <a:lnSpc>
                <a:spcPts val="2287"/>
              </a:lnSpc>
              <a:buNone/>
            </a:pPr>
            <a:r>
              <a:rPr lang="en-US" sz="1429" dirty="0">
                <a:solidFill>
                  <a:srgbClr val="272525"/>
                </a:solidFill>
                <a:latin typeface="Montserrat" pitchFamily="34" charset="0"/>
                <a:ea typeface="Montserrat" pitchFamily="34" charset="-122"/>
                <a:cs typeface="Montserrat" pitchFamily="34" charset="-120"/>
              </a:rPr>
              <a:t>Advancements in bioinformatics will lead to a greater emphasis on precision medicine and personalized genomics. This will involve the use of genetic and molecular information to tailor medical treatments and interventions to individual patients, optimizing healthcare outcomes.</a:t>
            </a:r>
            <a:endParaRPr lang="en-US" sz="1429" dirty="0"/>
          </a:p>
        </p:txBody>
      </p:sp>
      <p:sp>
        <p:nvSpPr>
          <p:cNvPr id="13" name="Shape 10"/>
          <p:cNvSpPr/>
          <p:nvPr/>
        </p:nvSpPr>
        <p:spPr>
          <a:xfrm>
            <a:off x="2777133" y="4666536"/>
            <a:ext cx="408384" cy="408384"/>
          </a:xfrm>
          <a:prstGeom prst="roundRect">
            <a:avLst>
              <a:gd name="adj" fmla="val 26670"/>
            </a:avLst>
          </a:prstGeom>
          <a:solidFill>
            <a:srgbClr val="EEEFF5"/>
          </a:solidFill>
          <a:ln/>
        </p:spPr>
      </p:sp>
      <p:sp>
        <p:nvSpPr>
          <p:cNvPr id="14" name="Text 11"/>
          <p:cNvSpPr/>
          <p:nvPr/>
        </p:nvSpPr>
        <p:spPr>
          <a:xfrm>
            <a:off x="2907744" y="4700588"/>
            <a:ext cx="147042" cy="340281"/>
          </a:xfrm>
          <a:prstGeom prst="rect">
            <a:avLst/>
          </a:prstGeom>
          <a:noFill/>
          <a:ln/>
        </p:spPr>
        <p:txBody>
          <a:bodyPr wrap="none" rtlCol="0" anchor="t"/>
          <a:lstStyle/>
          <a:p>
            <a:pPr marL="0" indent="0" algn="ctr">
              <a:lnSpc>
                <a:spcPts val="2680"/>
              </a:lnSpc>
              <a:buNone/>
            </a:pPr>
            <a:r>
              <a:rPr lang="en-US" sz="2144" b="1" dirty="0">
                <a:solidFill>
                  <a:srgbClr val="396AF1"/>
                </a:solidFill>
                <a:latin typeface="Barlow" pitchFamily="34" charset="0"/>
                <a:ea typeface="Barlow" pitchFamily="34" charset="-122"/>
                <a:cs typeface="Barlow" pitchFamily="34" charset="-120"/>
              </a:rPr>
              <a:t>3</a:t>
            </a:r>
            <a:endParaRPr lang="en-US" sz="2144" dirty="0"/>
          </a:p>
        </p:txBody>
      </p:sp>
      <p:sp>
        <p:nvSpPr>
          <p:cNvPr id="15" name="Text 12"/>
          <p:cNvSpPr/>
          <p:nvPr/>
        </p:nvSpPr>
        <p:spPr>
          <a:xfrm>
            <a:off x="3366968" y="4728924"/>
            <a:ext cx="2362557" cy="283607"/>
          </a:xfrm>
          <a:prstGeom prst="rect">
            <a:avLst/>
          </a:prstGeom>
          <a:noFill/>
          <a:ln/>
        </p:spPr>
        <p:txBody>
          <a:bodyPr wrap="none" rtlCol="0" anchor="t"/>
          <a:lstStyle/>
          <a:p>
            <a:pPr marL="0" indent="0">
              <a:lnSpc>
                <a:spcPts val="2233"/>
              </a:lnSpc>
              <a:buNone/>
            </a:pPr>
            <a:r>
              <a:rPr lang="en-US" sz="1787" b="1" dirty="0">
                <a:solidFill>
                  <a:srgbClr val="396AF1"/>
                </a:solidFill>
                <a:latin typeface="Barlow" pitchFamily="34" charset="0"/>
                <a:ea typeface="Barlow" pitchFamily="34" charset="-122"/>
                <a:cs typeface="Barlow" pitchFamily="34" charset="-120"/>
              </a:rPr>
              <a:t>Multi-Omics Integration</a:t>
            </a:r>
            <a:endParaRPr lang="en-US" sz="1787" dirty="0"/>
          </a:p>
        </p:txBody>
      </p:sp>
      <p:sp>
        <p:nvSpPr>
          <p:cNvPr id="16" name="Text 13"/>
          <p:cNvSpPr/>
          <p:nvPr/>
        </p:nvSpPr>
        <p:spPr>
          <a:xfrm>
            <a:off x="3366968" y="5121354"/>
            <a:ext cx="3857506" cy="2614613"/>
          </a:xfrm>
          <a:prstGeom prst="rect">
            <a:avLst/>
          </a:prstGeom>
          <a:noFill/>
          <a:ln/>
        </p:spPr>
        <p:txBody>
          <a:bodyPr wrap="square" rtlCol="0" anchor="t"/>
          <a:lstStyle/>
          <a:p>
            <a:pPr marL="0" indent="0">
              <a:lnSpc>
                <a:spcPts val="2287"/>
              </a:lnSpc>
              <a:buNone/>
            </a:pPr>
            <a:r>
              <a:rPr lang="en-US" sz="1429" dirty="0">
                <a:solidFill>
                  <a:srgbClr val="272525"/>
                </a:solidFill>
                <a:latin typeface="Montserrat" pitchFamily="34" charset="0"/>
                <a:ea typeface="Montserrat" pitchFamily="34" charset="-122"/>
                <a:cs typeface="Montserrat" pitchFamily="34" charset="-120"/>
              </a:rPr>
              <a:t>Future bioinformatics research will focus on the integration of multiple -omics data, including genomics, transcriptomics, proteomics, and metabolomics. This holistic approach will provide a more comprehensive understanding of biological systems and their interactions, leading to breakthroughs in disease research and therapy development.</a:t>
            </a:r>
            <a:endParaRPr lang="en-US" sz="1429" dirty="0"/>
          </a:p>
        </p:txBody>
      </p:sp>
      <p:sp>
        <p:nvSpPr>
          <p:cNvPr id="17" name="Shape 14"/>
          <p:cNvSpPr/>
          <p:nvPr/>
        </p:nvSpPr>
        <p:spPr>
          <a:xfrm>
            <a:off x="7405926" y="4666536"/>
            <a:ext cx="408384" cy="408384"/>
          </a:xfrm>
          <a:prstGeom prst="roundRect">
            <a:avLst>
              <a:gd name="adj" fmla="val 26670"/>
            </a:avLst>
          </a:prstGeom>
          <a:solidFill>
            <a:srgbClr val="EEEFF5"/>
          </a:solidFill>
          <a:ln/>
        </p:spPr>
      </p:sp>
      <p:sp>
        <p:nvSpPr>
          <p:cNvPr id="18" name="Text 15"/>
          <p:cNvSpPr/>
          <p:nvPr/>
        </p:nvSpPr>
        <p:spPr>
          <a:xfrm>
            <a:off x="7527727" y="4700588"/>
            <a:ext cx="164783" cy="340281"/>
          </a:xfrm>
          <a:prstGeom prst="rect">
            <a:avLst/>
          </a:prstGeom>
          <a:noFill/>
          <a:ln/>
        </p:spPr>
        <p:txBody>
          <a:bodyPr wrap="none" rtlCol="0" anchor="t"/>
          <a:lstStyle/>
          <a:p>
            <a:pPr marL="0" indent="0" algn="ctr">
              <a:lnSpc>
                <a:spcPts val="2680"/>
              </a:lnSpc>
              <a:buNone/>
            </a:pPr>
            <a:r>
              <a:rPr lang="en-US" sz="2144" b="1" dirty="0">
                <a:solidFill>
                  <a:srgbClr val="396AF1"/>
                </a:solidFill>
                <a:latin typeface="Barlow" pitchFamily="34" charset="0"/>
                <a:ea typeface="Barlow" pitchFamily="34" charset="-122"/>
                <a:cs typeface="Barlow" pitchFamily="34" charset="-120"/>
              </a:rPr>
              <a:t>4</a:t>
            </a:r>
            <a:endParaRPr lang="en-US" sz="2144" dirty="0"/>
          </a:p>
        </p:txBody>
      </p:sp>
      <p:sp>
        <p:nvSpPr>
          <p:cNvPr id="19" name="Text 16"/>
          <p:cNvSpPr/>
          <p:nvPr/>
        </p:nvSpPr>
        <p:spPr>
          <a:xfrm>
            <a:off x="7995761" y="4728924"/>
            <a:ext cx="2998351" cy="283607"/>
          </a:xfrm>
          <a:prstGeom prst="rect">
            <a:avLst/>
          </a:prstGeom>
          <a:noFill/>
          <a:ln/>
        </p:spPr>
        <p:txBody>
          <a:bodyPr wrap="none" rtlCol="0" anchor="t"/>
          <a:lstStyle/>
          <a:p>
            <a:pPr marL="0" indent="0">
              <a:lnSpc>
                <a:spcPts val="2233"/>
              </a:lnSpc>
              <a:buNone/>
            </a:pPr>
            <a:r>
              <a:rPr lang="en-US" sz="1787" b="1" dirty="0">
                <a:solidFill>
                  <a:srgbClr val="396AF1"/>
                </a:solidFill>
                <a:latin typeface="Barlow" pitchFamily="34" charset="0"/>
                <a:ea typeface="Barlow" pitchFamily="34" charset="-122"/>
                <a:cs typeface="Barlow" pitchFamily="34" charset="-120"/>
              </a:rPr>
              <a:t>Ethical and Legal Implications</a:t>
            </a:r>
            <a:endParaRPr lang="en-US" sz="1787" dirty="0"/>
          </a:p>
        </p:txBody>
      </p:sp>
      <p:sp>
        <p:nvSpPr>
          <p:cNvPr id="20" name="Text 17"/>
          <p:cNvSpPr/>
          <p:nvPr/>
        </p:nvSpPr>
        <p:spPr>
          <a:xfrm>
            <a:off x="7995761" y="5121354"/>
            <a:ext cx="3857506" cy="2324100"/>
          </a:xfrm>
          <a:prstGeom prst="rect">
            <a:avLst/>
          </a:prstGeom>
          <a:noFill/>
          <a:ln/>
        </p:spPr>
        <p:txBody>
          <a:bodyPr wrap="square" rtlCol="0" anchor="t"/>
          <a:lstStyle/>
          <a:p>
            <a:pPr marL="0" indent="0">
              <a:lnSpc>
                <a:spcPts val="2287"/>
              </a:lnSpc>
              <a:buNone/>
            </a:pPr>
            <a:r>
              <a:rPr lang="en-US" sz="1429" dirty="0">
                <a:solidFill>
                  <a:srgbClr val="272525"/>
                </a:solidFill>
                <a:latin typeface="Montserrat" pitchFamily="34" charset="0"/>
                <a:ea typeface="Montserrat" pitchFamily="34" charset="-122"/>
                <a:cs typeface="Montserrat" pitchFamily="34" charset="-120"/>
              </a:rPr>
              <a:t>As bioinformatics continues to advance, there will be a growing focus on the ethical and legal implications of utilizing genetic and health-related data. This will involve the development of robust governance frameworks and regulatory policies to ensure responsible and fair use of sensitive biological information.</a:t>
            </a:r>
            <a:endParaRPr lang="en-US" sz="1429"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fill="hold"/>
                                        <p:tgtEl>
                                          <p:spTgt spid="12"/>
                                        </p:tgtEl>
                                        <p:attrNameLst>
                                          <p:attrName>ppt_x</p:attrName>
                                        </p:attrNameLst>
                                      </p:cBhvr>
                                      <p:tavLst>
                                        <p:tav tm="0">
                                          <p:val>
                                            <p:strVal val="#ppt_x"/>
                                          </p:val>
                                        </p:tav>
                                        <p:tav tm="100000">
                                          <p:val>
                                            <p:strVal val="#ppt_x"/>
                                          </p:val>
                                        </p:tav>
                                      </p:tavLst>
                                    </p:anim>
                                    <p:anim calcmode="lin" valueType="num">
                                      <p:cBhvr additive="base">
                                        <p:cTn id="3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 calcmode="lin" valueType="num">
                                      <p:cBhvr additive="base">
                                        <p:cTn id="41" dur="500" fill="hold"/>
                                        <p:tgtEl>
                                          <p:spTgt spid="15"/>
                                        </p:tgtEl>
                                        <p:attrNameLst>
                                          <p:attrName>ppt_x</p:attrName>
                                        </p:attrNameLst>
                                      </p:cBhvr>
                                      <p:tavLst>
                                        <p:tav tm="0">
                                          <p:val>
                                            <p:strVal val="#ppt_x"/>
                                          </p:val>
                                        </p:tav>
                                        <p:tav tm="100000">
                                          <p:val>
                                            <p:strVal val="#ppt_x"/>
                                          </p:val>
                                        </p:tav>
                                      </p:tavLst>
                                    </p:anim>
                                    <p:anim calcmode="lin" valueType="num">
                                      <p:cBhvr additive="base">
                                        <p:cTn id="42" dur="500" fill="hold"/>
                                        <p:tgtEl>
                                          <p:spTgt spid="15"/>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4"/>
                                        </p:tgtEl>
                                        <p:attrNameLst>
                                          <p:attrName>style.visibility</p:attrName>
                                        </p:attrNameLst>
                                      </p:cBhvr>
                                      <p:to>
                                        <p:strVal val="visible"/>
                                      </p:to>
                                    </p:set>
                                    <p:anim calcmode="lin" valueType="num">
                                      <p:cBhvr additive="base">
                                        <p:cTn id="45" dur="500" fill="hold"/>
                                        <p:tgtEl>
                                          <p:spTgt spid="14"/>
                                        </p:tgtEl>
                                        <p:attrNameLst>
                                          <p:attrName>ppt_x</p:attrName>
                                        </p:attrNameLst>
                                      </p:cBhvr>
                                      <p:tavLst>
                                        <p:tav tm="0">
                                          <p:val>
                                            <p:strVal val="#ppt_x"/>
                                          </p:val>
                                        </p:tav>
                                        <p:tav tm="100000">
                                          <p:val>
                                            <p:strVal val="#ppt_x"/>
                                          </p:val>
                                        </p:tav>
                                      </p:tavLst>
                                    </p:anim>
                                    <p:anim calcmode="lin" valueType="num">
                                      <p:cBhvr additive="base">
                                        <p:cTn id="46" dur="500" fill="hold"/>
                                        <p:tgtEl>
                                          <p:spTgt spid="14"/>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 calcmode="lin" valueType="num">
                                      <p:cBhvr additive="base">
                                        <p:cTn id="49" dur="500" fill="hold"/>
                                        <p:tgtEl>
                                          <p:spTgt spid="16"/>
                                        </p:tgtEl>
                                        <p:attrNameLst>
                                          <p:attrName>ppt_x</p:attrName>
                                        </p:attrNameLst>
                                      </p:cBhvr>
                                      <p:tavLst>
                                        <p:tav tm="0">
                                          <p:val>
                                            <p:strVal val="#ppt_x"/>
                                          </p:val>
                                        </p:tav>
                                        <p:tav tm="100000">
                                          <p:val>
                                            <p:strVal val="#ppt_x"/>
                                          </p:val>
                                        </p:tav>
                                      </p:tavLst>
                                    </p:anim>
                                    <p:anim calcmode="lin" valueType="num">
                                      <p:cBhvr additive="base">
                                        <p:cTn id="5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18"/>
                                        </p:tgtEl>
                                        <p:attrNameLst>
                                          <p:attrName>style.visibility</p:attrName>
                                        </p:attrNameLst>
                                      </p:cBhvr>
                                      <p:to>
                                        <p:strVal val="visible"/>
                                      </p:to>
                                    </p:set>
                                    <p:anim calcmode="lin" valueType="num">
                                      <p:cBhvr additive="base">
                                        <p:cTn id="55" dur="500" fill="hold"/>
                                        <p:tgtEl>
                                          <p:spTgt spid="18"/>
                                        </p:tgtEl>
                                        <p:attrNameLst>
                                          <p:attrName>ppt_x</p:attrName>
                                        </p:attrNameLst>
                                      </p:cBhvr>
                                      <p:tavLst>
                                        <p:tav tm="0">
                                          <p:val>
                                            <p:strVal val="#ppt_x"/>
                                          </p:val>
                                        </p:tav>
                                        <p:tav tm="100000">
                                          <p:val>
                                            <p:strVal val="#ppt_x"/>
                                          </p:val>
                                        </p:tav>
                                      </p:tavLst>
                                    </p:anim>
                                    <p:anim calcmode="lin" valueType="num">
                                      <p:cBhvr additive="base">
                                        <p:cTn id="56" dur="500" fill="hold"/>
                                        <p:tgtEl>
                                          <p:spTgt spid="18"/>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9"/>
                                        </p:tgtEl>
                                        <p:attrNameLst>
                                          <p:attrName>style.visibility</p:attrName>
                                        </p:attrNameLst>
                                      </p:cBhvr>
                                      <p:to>
                                        <p:strVal val="visible"/>
                                      </p:to>
                                    </p:set>
                                    <p:anim calcmode="lin" valueType="num">
                                      <p:cBhvr additive="base">
                                        <p:cTn id="59" dur="500" fill="hold"/>
                                        <p:tgtEl>
                                          <p:spTgt spid="19"/>
                                        </p:tgtEl>
                                        <p:attrNameLst>
                                          <p:attrName>ppt_x</p:attrName>
                                        </p:attrNameLst>
                                      </p:cBhvr>
                                      <p:tavLst>
                                        <p:tav tm="0">
                                          <p:val>
                                            <p:strVal val="#ppt_x"/>
                                          </p:val>
                                        </p:tav>
                                        <p:tav tm="100000">
                                          <p:val>
                                            <p:strVal val="#ppt_x"/>
                                          </p:val>
                                        </p:tav>
                                      </p:tavLst>
                                    </p:anim>
                                    <p:anim calcmode="lin" valueType="num">
                                      <p:cBhvr additive="base">
                                        <p:cTn id="60" dur="500" fill="hold"/>
                                        <p:tgtEl>
                                          <p:spTgt spid="19"/>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20"/>
                                        </p:tgtEl>
                                        <p:attrNameLst>
                                          <p:attrName>style.visibility</p:attrName>
                                        </p:attrNameLst>
                                      </p:cBhvr>
                                      <p:to>
                                        <p:strVal val="visible"/>
                                      </p:to>
                                    </p:set>
                                    <p:anim calcmode="lin" valueType="num">
                                      <p:cBhvr additive="base">
                                        <p:cTn id="63" dur="500" fill="hold"/>
                                        <p:tgtEl>
                                          <p:spTgt spid="20"/>
                                        </p:tgtEl>
                                        <p:attrNameLst>
                                          <p:attrName>ppt_x</p:attrName>
                                        </p:attrNameLst>
                                      </p:cBhvr>
                                      <p:tavLst>
                                        <p:tav tm="0">
                                          <p:val>
                                            <p:strVal val="#ppt_x"/>
                                          </p:val>
                                        </p:tav>
                                        <p:tav tm="100000">
                                          <p:val>
                                            <p:strVal val="#ppt_x"/>
                                          </p:val>
                                        </p:tav>
                                      </p:tavLst>
                                    </p:anim>
                                    <p:anim calcmode="lin" valueType="num">
                                      <p:cBhvr additive="base">
                                        <p:cTn id="64"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10" grpId="0" animBg="1"/>
      <p:bldP spid="11" grpId="0" animBg="1"/>
      <p:bldP spid="12" grpId="0" animBg="1"/>
      <p:bldP spid="14" grpId="0" animBg="1"/>
      <p:bldP spid="15" grpId="0" animBg="1"/>
      <p:bldP spid="16" grpId="0" animBg="1"/>
      <p:bldP spid="18" grpId="0" animBg="1"/>
      <p:bldP spid="19" grpId="0" animBg="1"/>
      <p:bldP spid="20"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1566</Words>
  <Application>Microsoft Office PowerPoint</Application>
  <PresentationFormat>Custom</PresentationFormat>
  <Paragraphs>76</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Barlow</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Abdul Rehman Ikram</cp:lastModifiedBy>
  <cp:revision>5</cp:revision>
  <dcterms:created xsi:type="dcterms:W3CDTF">2024-03-21T17:34:10Z</dcterms:created>
  <dcterms:modified xsi:type="dcterms:W3CDTF">2024-03-21T18:06:49Z</dcterms:modified>
</cp:coreProperties>
</file>